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77" r:id="rId6"/>
    <p:sldId id="259" r:id="rId7"/>
    <p:sldId id="260" r:id="rId8"/>
    <p:sldId id="275" r:id="rId9"/>
    <p:sldId id="261" r:id="rId10"/>
    <p:sldId id="263" r:id="rId11"/>
    <p:sldId id="264" r:id="rId12"/>
    <p:sldId id="265" r:id="rId13"/>
    <p:sldId id="266" r:id="rId14"/>
    <p:sldId id="267" r:id="rId15"/>
    <p:sldId id="272" r:id="rId16"/>
    <p:sldId id="268" r:id="rId17"/>
    <p:sldId id="269" r:id="rId18"/>
    <p:sldId id="273" r:id="rId19"/>
    <p:sldId id="271" r:id="rId20"/>
    <p:sldId id="274" r:id="rId21"/>
    <p:sldId id="276"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22.02.2021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22.02.2021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22.02.2021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22.02.2021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22.02.2021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22.02.2021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22.02.2021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22.02.2021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22.02.2021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22.02.2021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8" name="Date Placeholder 7"/>
          <p:cNvSpPr>
            <a:spLocks noGrp="1"/>
          </p:cNvSpPr>
          <p:nvPr>
            <p:ph type="dt" sz="half" idx="10"/>
          </p:nvPr>
        </p:nvSpPr>
        <p:spPr/>
        <p:txBody>
          <a:bodyPr/>
          <a:lstStyle/>
          <a:p>
            <a:fld id="{A23720DD-5B6D-40BF-8493-A6B52D484E6B}" type="datetimeFigureOut">
              <a:rPr lang="tr-TR" smtClean="0"/>
              <a:t>22.02.2021</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02176B-0E47-46AC-8F43-DAB4B8A37D06}"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3720DD-5B6D-40BF-8493-A6B52D484E6B}" type="datetimeFigureOut">
              <a:rPr lang="tr-TR" smtClean="0"/>
              <a:t>22.02.2021</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hyperlink" Target="http://www.suleymansen.com/?pnum=123&amp;pt=S%C4%B1navlarda+Ba%C5%9Far%C4%B1l%C4%B1+Olman%C4%B1n+Yollar%C4%B1" TargetMode="External" /><Relationship Id="rId2" Type="http://schemas.openxmlformats.org/officeDocument/2006/relationships/hyperlink" Target="https://www.mentalup.net/blog/sinavda-basarili-olmak-icin-ne-yapmaliyim" TargetMode="External" /><Relationship Id="rId1" Type="http://schemas.openxmlformats.org/officeDocument/2006/relationships/slideLayout" Target="../slideLayouts/slideLayout2.xml" /><Relationship Id="rId4" Type="http://schemas.openxmlformats.org/officeDocument/2006/relationships/hyperlink" Target="http://www.obi.bilkent.edu.tr/formlar/saglikbirimi/kahvalti.pdf" TargetMode="Externa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780928"/>
            <a:ext cx="7543800" cy="3086199"/>
          </a:xfrm>
          <a:solidFill>
            <a:schemeClr val="bg2">
              <a:lumMod val="60000"/>
              <a:lumOff val="40000"/>
            </a:schemeClr>
          </a:solidFill>
        </p:spPr>
        <p:txBody>
          <a:bodyPr/>
          <a:lstStyle/>
          <a:p>
            <a:pPr algn="ctr"/>
            <a:r>
              <a:rPr lang="tr-TR" b="1" dirty="0">
                <a:solidFill>
                  <a:schemeClr val="tx1"/>
                </a:solidFill>
                <a:latin typeface="Arial" panose="020B0604020202020204" pitchFamily="34" charset="0"/>
                <a:cs typeface="Arial" panose="020B0604020202020204" pitchFamily="34" charset="0"/>
              </a:rPr>
              <a:t>SINAVLARDA BAŞARILI </a:t>
            </a:r>
            <a:r>
              <a:rPr lang="tr-TR" b="1">
                <a:solidFill>
                  <a:schemeClr val="tx1"/>
                </a:solidFill>
                <a:latin typeface="Arial" panose="020B0604020202020204" pitchFamily="34" charset="0"/>
                <a:cs typeface="Arial" panose="020B0604020202020204" pitchFamily="34" charset="0"/>
              </a:rPr>
              <a:t>OLMA YOLLARI</a:t>
            </a:r>
            <a:endParaRPr lang="tr-TR" b="1" dirty="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4664"/>
            <a:ext cx="4176464" cy="218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84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859216" cy="1143000"/>
          </a:xfrm>
          <a:solidFill>
            <a:schemeClr val="accent1">
              <a:lumMod val="40000"/>
              <a:lumOff val="60000"/>
            </a:schemeClr>
          </a:solidFill>
        </p:spPr>
        <p:txBody>
          <a:bodyPr/>
          <a:lstStyle/>
          <a:p>
            <a:pPr algn="ctr"/>
            <a:r>
              <a:rPr lang="tr-TR" b="1" dirty="0">
                <a:solidFill>
                  <a:schemeClr val="tx1"/>
                </a:solidFill>
                <a:latin typeface="Arial" panose="020B0604020202020204" pitchFamily="34" charset="0"/>
                <a:cs typeface="Arial" panose="020B0604020202020204" pitchFamily="34" charset="0"/>
              </a:rPr>
              <a:t>Uyku Düzeni</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4762872" cy="4800600"/>
          </a:xfrm>
          <a:solidFill>
            <a:schemeClr val="accent5">
              <a:lumMod val="40000"/>
              <a:lumOff val="60000"/>
            </a:schemeClr>
          </a:solidFill>
        </p:spPr>
        <p:txBody>
          <a:bodyPr>
            <a:normAutofit fontScale="92500" lnSpcReduction="20000"/>
          </a:bodyPr>
          <a:lstStyle/>
          <a:p>
            <a:r>
              <a:rPr lang="tr-TR" dirty="0"/>
              <a:t> </a:t>
            </a:r>
            <a:r>
              <a:rPr lang="tr-TR" b="1" dirty="0">
                <a:latin typeface="Arial" panose="020B0604020202020204" pitchFamily="34" charset="0"/>
                <a:cs typeface="Arial" panose="020B0604020202020204" pitchFamily="34" charset="0"/>
              </a:rPr>
              <a:t>Uyku düzenimize </a:t>
            </a:r>
            <a:r>
              <a:rPr lang="tr-TR" dirty="0">
                <a:latin typeface="Arial" panose="020B0604020202020204" pitchFamily="34" charset="0"/>
                <a:cs typeface="Arial" panose="020B0604020202020204" pitchFamily="34" charset="0"/>
              </a:rPr>
              <a:t>dikkat etmek sadece sınav haftası için değil; </a:t>
            </a:r>
            <a:r>
              <a:rPr lang="tr-TR" b="1" dirty="0">
                <a:latin typeface="Arial" panose="020B0604020202020204" pitchFamily="34" charset="0"/>
                <a:cs typeface="Arial" panose="020B0604020202020204" pitchFamily="34" charset="0"/>
              </a:rPr>
              <a:t>başarılı öğrenci olmak için her zaman önemlidir</a:t>
            </a:r>
            <a:r>
              <a:rPr lang="tr-TR" dirty="0">
                <a:latin typeface="Arial" panose="020B0604020202020204" pitchFamily="34" charset="0"/>
                <a:cs typeface="Arial" panose="020B0604020202020204" pitchFamily="34" charset="0"/>
              </a:rPr>
              <a:t>. Bu bilgiyi hatırlatmakla birlikte özellikle sınav </a:t>
            </a:r>
            <a:r>
              <a:rPr lang="tr-TR" dirty="0" err="1">
                <a:latin typeface="Arial" panose="020B0604020202020204" pitchFamily="34" charset="0"/>
                <a:cs typeface="Arial" panose="020B0604020202020204" pitchFamily="34" charset="0"/>
              </a:rPr>
              <a:t>arefesinde</a:t>
            </a:r>
            <a:r>
              <a:rPr lang="tr-TR" dirty="0">
                <a:latin typeface="Arial" panose="020B0604020202020204" pitchFamily="34" charset="0"/>
                <a:cs typeface="Arial" panose="020B0604020202020204" pitchFamily="34" charset="0"/>
              </a:rPr>
              <a:t> daha </a:t>
            </a:r>
            <a:r>
              <a:rPr lang="tr-TR" b="1" dirty="0">
                <a:latin typeface="Arial" panose="020B0604020202020204" pitchFamily="34" charset="0"/>
                <a:cs typeface="Arial" panose="020B0604020202020204" pitchFamily="34" charset="0"/>
              </a:rPr>
              <a:t>dikkatli olmamız gerektiğinin altını çizelim</a:t>
            </a:r>
            <a:r>
              <a:rPr lang="tr-TR" dirty="0">
                <a:latin typeface="Arial" panose="020B0604020202020204" pitchFamily="34" charset="0"/>
                <a:cs typeface="Arial" panose="020B0604020202020204" pitchFamily="34" charset="0"/>
              </a:rPr>
              <a:t>.</a:t>
            </a:r>
          </a:p>
          <a:p>
            <a:r>
              <a:rPr lang="tr-TR" dirty="0">
                <a:latin typeface="Arial" panose="020B0604020202020204" pitchFamily="34" charset="0"/>
                <a:cs typeface="Arial" panose="020B0604020202020204" pitchFamily="34" charset="0"/>
              </a:rPr>
              <a:t>Sınav öncesi </a:t>
            </a:r>
            <a:r>
              <a:rPr lang="tr-TR" b="1" dirty="0">
                <a:latin typeface="Arial" panose="020B0604020202020204" pitchFamily="34" charset="0"/>
                <a:cs typeface="Arial" panose="020B0604020202020204" pitchFamily="34" charset="0"/>
              </a:rPr>
              <a:t>ne çok erken, ne de çok geç yatmamalıyız</a:t>
            </a:r>
            <a:r>
              <a:rPr lang="tr-TR" dirty="0">
                <a:latin typeface="Arial" panose="020B0604020202020204" pitchFamily="34" charset="0"/>
                <a:cs typeface="Arial" panose="020B0604020202020204" pitchFamily="34" charset="0"/>
              </a:rPr>
              <a:t>. Çok erken yatmak, yatakta uzun süre dönüp yine uykusuz kalmamıza sebep olabilir. Uykusuz kişi okuduğunu anlama konusunda güçlük çeker. Soruları tekrar tekrar okuması gerekebilir. Bu da zaman kaybına yol açar ve sınav süresini etkin kullanamamış oluruz.</a:t>
            </a:r>
          </a:p>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737" y="1628800"/>
            <a:ext cx="3022679" cy="471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109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tx2">
              <a:lumMod val="20000"/>
              <a:lumOff val="80000"/>
            </a:schemeClr>
          </a:solidFill>
        </p:spPr>
        <p:txBody>
          <a:bodyPr/>
          <a:lstStyle/>
          <a:p>
            <a:pPr algn="ctr"/>
            <a:r>
              <a:rPr lang="tr-TR" b="1" dirty="0">
                <a:solidFill>
                  <a:schemeClr val="tx1"/>
                </a:solidFill>
                <a:latin typeface="Arial" panose="020B0604020202020204" pitchFamily="34" charset="0"/>
                <a:cs typeface="Arial" panose="020B0604020202020204" pitchFamily="34" charset="0"/>
              </a:rPr>
              <a:t>Beslenme</a:t>
            </a:r>
            <a:endParaRPr lang="tr-TR" dirty="0"/>
          </a:p>
        </p:txBody>
      </p:sp>
      <p:sp>
        <p:nvSpPr>
          <p:cNvPr id="3" name="İçerik Yer Tutucusu 2"/>
          <p:cNvSpPr>
            <a:spLocks noGrp="1"/>
          </p:cNvSpPr>
          <p:nvPr>
            <p:ph idx="1"/>
          </p:nvPr>
        </p:nvSpPr>
        <p:spPr>
          <a:xfrm>
            <a:off x="395536" y="1484784"/>
            <a:ext cx="5904656" cy="5256584"/>
          </a:xfrm>
          <a:solidFill>
            <a:schemeClr val="accent5">
              <a:lumMod val="40000"/>
              <a:lumOff val="60000"/>
            </a:schemeClr>
          </a:solidFill>
        </p:spPr>
        <p:txBody>
          <a:bodyPr>
            <a:normAutofit fontScale="25000" lnSpcReduction="20000"/>
          </a:bodyPr>
          <a:lstStyle/>
          <a:p>
            <a:endParaRPr lang="tr-TR" sz="4800" dirty="0">
              <a:latin typeface="Arial" panose="020B0604020202020204" pitchFamily="34" charset="0"/>
              <a:cs typeface="Arial" panose="020B0604020202020204" pitchFamily="34" charset="0"/>
            </a:endParaRPr>
          </a:p>
          <a:p>
            <a:r>
              <a:rPr lang="tr-TR" sz="4800" dirty="0">
                <a:latin typeface="Arial" panose="020B0604020202020204" pitchFamily="34" charset="0"/>
                <a:cs typeface="Arial" panose="020B0604020202020204" pitchFamily="34" charset="0"/>
              </a:rPr>
              <a:t>Beynimiz ve işlevleri, her gün yiyip içtiklerimizden önemli ölçüde etkilenir. Beyin sağlığımızı uzun vadede korumamız, yani </a:t>
            </a:r>
            <a:r>
              <a:rPr lang="tr-TR" sz="4800" b="1" dirty="0" err="1">
                <a:latin typeface="Arial" panose="020B0604020202020204" pitchFamily="34" charset="0"/>
                <a:cs typeface="Arial" panose="020B0604020202020204" pitchFamily="34" charset="0"/>
              </a:rPr>
              <a:t>demans</a:t>
            </a:r>
            <a:r>
              <a:rPr lang="tr-TR" sz="4800" b="1" dirty="0">
                <a:latin typeface="Arial" panose="020B0604020202020204" pitchFamily="34" charset="0"/>
                <a:cs typeface="Arial" panose="020B0604020202020204" pitchFamily="34" charset="0"/>
              </a:rPr>
              <a:t> (bunama), depresyon, dikkat bozukluğu, diyabet v</a:t>
            </a:r>
            <a:r>
              <a:rPr lang="tr-TR" sz="4800" dirty="0">
                <a:latin typeface="Arial" panose="020B0604020202020204" pitchFamily="34" charset="0"/>
                <a:cs typeface="Arial" panose="020B0604020202020204" pitchFamily="34" charset="0"/>
              </a:rPr>
              <a:t>b. riskini azaltmamız, </a:t>
            </a:r>
            <a:r>
              <a:rPr lang="tr-TR" sz="4800" b="1" dirty="0">
                <a:latin typeface="Arial" panose="020B0604020202020204" pitchFamily="34" charset="0"/>
                <a:cs typeface="Arial" panose="020B0604020202020204" pitchFamily="34" charset="0"/>
              </a:rPr>
              <a:t>öğrenme, bellek, dikkat </a:t>
            </a:r>
            <a:r>
              <a:rPr lang="tr-TR" sz="4800" dirty="0">
                <a:latin typeface="Arial" panose="020B0604020202020204" pitchFamily="34" charset="0"/>
                <a:cs typeface="Arial" panose="020B0604020202020204" pitchFamily="34" charset="0"/>
              </a:rPr>
              <a:t>gibi beyin yeteneklerinizi ileri yaşlarda bile muhafaza etmeniz beyne dost bir beslenme tarzına bağlıdır. </a:t>
            </a:r>
          </a:p>
          <a:p>
            <a:endParaRPr lang="tr-TR" sz="4800" dirty="0">
              <a:latin typeface="Arial" panose="020B0604020202020204" pitchFamily="34" charset="0"/>
              <a:cs typeface="Arial" panose="020B0604020202020204" pitchFamily="34" charset="0"/>
            </a:endParaRPr>
          </a:p>
          <a:p>
            <a:r>
              <a:rPr lang="tr-TR" sz="4800" dirty="0">
                <a:latin typeface="Arial" panose="020B0604020202020204" pitchFamily="34" charset="0"/>
                <a:cs typeface="Arial" panose="020B0604020202020204" pitchFamily="34" charset="0"/>
              </a:rPr>
              <a:t>Bilişsel süreç, bilginin kazanılmasına ve kul­lanılmasına yarayan süreç demektir. Bilişsel gelişim açısından önemli </a:t>
            </a:r>
            <a:r>
              <a:rPr lang="tr-TR" sz="4800" b="1" dirty="0">
                <a:latin typeface="Arial" panose="020B0604020202020204" pitchFamily="34" charset="0"/>
                <a:cs typeface="Arial" panose="020B0604020202020204" pitchFamily="34" charset="0"/>
              </a:rPr>
              <a:t>kilit besinler </a:t>
            </a:r>
            <a:r>
              <a:rPr lang="tr-TR" sz="4800" dirty="0">
                <a:latin typeface="Arial" panose="020B0604020202020204" pitchFamily="34" charset="0"/>
                <a:cs typeface="Arial" panose="020B0604020202020204" pitchFamily="34" charset="0"/>
              </a:rPr>
              <a:t>belli. Bunlar </a:t>
            </a:r>
            <a:r>
              <a:rPr lang="tr-TR" sz="4800" b="1" dirty="0">
                <a:latin typeface="Arial" panose="020B0604020202020204" pitchFamily="34" charset="0"/>
                <a:cs typeface="Arial" panose="020B0604020202020204" pitchFamily="34" charset="0"/>
              </a:rPr>
              <a:t>iyot, demir, B grubu vitaminler ve omega-3 çoklu doymamış yağ asitleridir.  Balık</a:t>
            </a:r>
            <a:r>
              <a:rPr lang="tr-TR" sz="4800" dirty="0">
                <a:latin typeface="Arial" panose="020B0604020202020204" pitchFamily="34" charset="0"/>
                <a:cs typeface="Arial" panose="020B0604020202020204" pitchFamily="34" charset="0"/>
              </a:rPr>
              <a:t> ve </a:t>
            </a:r>
            <a:r>
              <a:rPr lang="tr-TR" sz="4800" b="1" dirty="0">
                <a:latin typeface="Arial" panose="020B0604020202020204" pitchFamily="34" charset="0"/>
                <a:cs typeface="Arial" panose="020B0604020202020204" pitchFamily="34" charset="0"/>
              </a:rPr>
              <a:t>balık yağı</a:t>
            </a:r>
            <a:r>
              <a:rPr lang="tr-TR" sz="4800" dirty="0">
                <a:latin typeface="Arial" panose="020B0604020202020204" pitchFamily="34" charset="0"/>
                <a:cs typeface="Arial" panose="020B0604020202020204" pitchFamily="34" charset="0"/>
              </a:rPr>
              <a:t> dikkati ve konsantrasyonu artırır. </a:t>
            </a:r>
            <a:r>
              <a:rPr lang="tr-TR" sz="4800" b="1" dirty="0">
                <a:latin typeface="Arial" panose="020B0604020202020204" pitchFamily="34" charset="0"/>
                <a:cs typeface="Arial" panose="020B0604020202020204" pitchFamily="34" charset="0"/>
              </a:rPr>
              <a:t>Ispanak</a:t>
            </a:r>
            <a:r>
              <a:rPr lang="tr-TR" sz="4800" dirty="0">
                <a:latin typeface="Arial" panose="020B0604020202020204" pitchFamily="34" charset="0"/>
                <a:cs typeface="Arial" panose="020B0604020202020204" pitchFamily="34" charset="0"/>
              </a:rPr>
              <a:t> tüketebilirsiniz. Potasyum oranı yüksek olduğu için beyindeki </a:t>
            </a:r>
            <a:r>
              <a:rPr lang="tr-TR" sz="4800" dirty="0" err="1">
                <a:latin typeface="Arial" panose="020B0604020202020204" pitchFamily="34" charset="0"/>
                <a:cs typeface="Arial" panose="020B0604020202020204" pitchFamily="34" charset="0"/>
              </a:rPr>
              <a:t>sinapslar</a:t>
            </a:r>
            <a:r>
              <a:rPr lang="tr-TR" sz="4800" dirty="0">
                <a:latin typeface="Arial" panose="020B0604020202020204" pitchFamily="34" charset="0"/>
                <a:cs typeface="Arial" panose="020B0604020202020204" pitchFamily="34" charset="0"/>
              </a:rPr>
              <a:t> arası iletişimi hızlandırır. </a:t>
            </a:r>
            <a:r>
              <a:rPr lang="tr-TR" sz="4800" b="1" dirty="0">
                <a:latin typeface="Arial" panose="020B0604020202020204" pitchFamily="34" charset="0"/>
                <a:cs typeface="Arial" panose="020B0604020202020204" pitchFamily="34" charset="0"/>
              </a:rPr>
              <a:t>Ceviz, </a:t>
            </a:r>
            <a:r>
              <a:rPr lang="tr-TR" sz="4800" b="1" dirty="0" err="1">
                <a:latin typeface="Arial" panose="020B0604020202020204" pitchFamily="34" charset="0"/>
                <a:cs typeface="Arial" panose="020B0604020202020204" pitchFamily="34" charset="0"/>
              </a:rPr>
              <a:t>omega</a:t>
            </a:r>
            <a:r>
              <a:rPr lang="tr-TR" sz="4800" b="1" dirty="0">
                <a:latin typeface="Arial" panose="020B0604020202020204" pitchFamily="34" charset="0"/>
                <a:cs typeface="Arial" panose="020B0604020202020204" pitchFamily="34" charset="0"/>
              </a:rPr>
              <a:t> oranı yüksek</a:t>
            </a:r>
            <a:r>
              <a:rPr lang="tr-TR" sz="4800" dirty="0">
                <a:latin typeface="Arial" panose="020B0604020202020204" pitchFamily="34" charset="0"/>
                <a:cs typeface="Arial" panose="020B0604020202020204" pitchFamily="34" charset="0"/>
              </a:rPr>
              <a:t>, hafızayı güçlendirici etkisi olan bir besindir.</a:t>
            </a:r>
          </a:p>
          <a:p>
            <a:pPr marL="114300" indent="0">
              <a:buNone/>
            </a:pPr>
            <a:endParaRPr lang="tr-TR" sz="4800" dirty="0">
              <a:latin typeface="Arial" panose="020B0604020202020204" pitchFamily="34" charset="0"/>
              <a:cs typeface="Arial" panose="020B0604020202020204" pitchFamily="34" charset="0"/>
            </a:endParaRPr>
          </a:p>
          <a:p>
            <a:r>
              <a:rPr lang="tr-TR" sz="4800" dirty="0">
                <a:latin typeface="Arial" panose="020B0604020202020204" pitchFamily="34" charset="0"/>
                <a:cs typeface="Arial" panose="020B0604020202020204" pitchFamily="34" charset="0"/>
              </a:rPr>
              <a:t>Uzmanlar, sadece s</a:t>
            </a:r>
            <a:r>
              <a:rPr lang="tr-TR" sz="4800" b="1" dirty="0">
                <a:latin typeface="Arial" panose="020B0604020202020204" pitchFamily="34" charset="0"/>
                <a:cs typeface="Arial" panose="020B0604020202020204" pitchFamily="34" charset="0"/>
              </a:rPr>
              <a:t>ınav dönemlerinde değil, anne karnından başlayarak, çocukluk çağı boyunca </a:t>
            </a:r>
            <a:r>
              <a:rPr lang="tr-TR" sz="4800" dirty="0">
                <a:latin typeface="Arial" panose="020B0604020202020204" pitchFamily="34" charset="0"/>
                <a:cs typeface="Arial" panose="020B0604020202020204" pitchFamily="34" charset="0"/>
              </a:rPr>
              <a:t>beslenmenin beyin gelişimi üzerinde direkt etkisi bulunduğunu hatırlatıyor.</a:t>
            </a:r>
          </a:p>
          <a:p>
            <a:endParaRPr lang="tr-TR" sz="4800" dirty="0">
              <a:latin typeface="Arial" panose="020B0604020202020204" pitchFamily="34" charset="0"/>
              <a:cs typeface="Arial" panose="020B0604020202020204" pitchFamily="34" charset="0"/>
            </a:endParaRPr>
          </a:p>
          <a:p>
            <a:r>
              <a:rPr lang="tr-TR" sz="4800" dirty="0">
                <a:latin typeface="Arial" panose="020B0604020202020204" pitchFamily="34" charset="0"/>
                <a:cs typeface="Arial" panose="020B0604020202020204" pitchFamily="34" charset="0"/>
              </a:rPr>
              <a:t>Bol </a:t>
            </a:r>
            <a:r>
              <a:rPr lang="tr-TR" sz="4800" b="1" dirty="0">
                <a:latin typeface="Arial" panose="020B0604020202020204" pitchFamily="34" charset="0"/>
                <a:cs typeface="Arial" panose="020B0604020202020204" pitchFamily="34" charset="0"/>
              </a:rPr>
              <a:t>su tüketmeyi </a:t>
            </a:r>
            <a:r>
              <a:rPr lang="tr-TR" sz="4800" dirty="0">
                <a:latin typeface="Arial" panose="020B0604020202020204" pitchFamily="34" charset="0"/>
                <a:cs typeface="Arial" panose="020B0604020202020204" pitchFamily="34" charset="0"/>
              </a:rPr>
              <a:t>ihmal etmeyin. Uzun süre su içmemek, beynin hacminde daralma ve </a:t>
            </a:r>
            <a:r>
              <a:rPr lang="tr-TR" sz="4800" b="1" dirty="0">
                <a:latin typeface="Arial" panose="020B0604020202020204" pitchFamily="34" charset="0"/>
                <a:cs typeface="Arial" panose="020B0604020202020204" pitchFamily="34" charset="0"/>
              </a:rPr>
              <a:t>konsantrasyon yeteneğinde </a:t>
            </a:r>
            <a:r>
              <a:rPr lang="tr-TR" sz="4800" dirty="0">
                <a:latin typeface="Arial" panose="020B0604020202020204" pitchFamily="34" charset="0"/>
                <a:cs typeface="Arial" panose="020B0604020202020204" pitchFamily="34" charset="0"/>
              </a:rPr>
              <a:t>körelmeye sebep olmaktadır.</a:t>
            </a:r>
          </a:p>
          <a:p>
            <a:endParaRPr lang="tr-TR" sz="4800" dirty="0">
              <a:latin typeface="Arial" panose="020B0604020202020204" pitchFamily="34" charset="0"/>
              <a:cs typeface="Arial" panose="020B0604020202020204" pitchFamily="34" charset="0"/>
            </a:endParaRPr>
          </a:p>
          <a:p>
            <a:r>
              <a:rPr lang="tr-TR" sz="4800" dirty="0">
                <a:latin typeface="Arial" panose="020B0604020202020204" pitchFamily="34" charset="0"/>
                <a:cs typeface="Arial" panose="020B0604020202020204" pitchFamily="34" charset="0"/>
              </a:rPr>
              <a:t>Yapılan araştırmalarda kahvaltı öğününü tüketen öğrencilerin; </a:t>
            </a:r>
            <a:r>
              <a:rPr lang="tr-TR" sz="4800" dirty="0" err="1">
                <a:latin typeface="Arial" panose="020B0604020202020204" pitchFamily="34" charset="0"/>
                <a:cs typeface="Arial" panose="020B0604020202020204" pitchFamily="34" charset="0"/>
              </a:rPr>
              <a:t>snıf</a:t>
            </a:r>
            <a:r>
              <a:rPr lang="tr-TR" sz="4800" dirty="0">
                <a:latin typeface="Arial" panose="020B0604020202020204" pitchFamily="34" charset="0"/>
                <a:cs typeface="Arial" panose="020B0604020202020204" pitchFamily="34" charset="0"/>
              </a:rPr>
              <a:t> içerisindeki </a:t>
            </a:r>
            <a:r>
              <a:rPr lang="tr-TR" sz="4800" b="1" dirty="0">
                <a:latin typeface="Arial" panose="020B0604020202020204" pitchFamily="34" charset="0"/>
                <a:cs typeface="Arial" panose="020B0604020202020204" pitchFamily="34" charset="0"/>
              </a:rPr>
              <a:t>başarısının daha fazla, kavrama yeteneklerinin daha iyi, problem çözme gibi konularda daha başarılı, beslenme bozukluklarından oluşan hastalıklara daha az yakalandıkları, kilo kontrolünü </a:t>
            </a:r>
            <a:r>
              <a:rPr lang="tr-TR" sz="4800" dirty="0">
                <a:latin typeface="Arial" panose="020B0604020202020204" pitchFamily="34" charset="0"/>
                <a:cs typeface="Arial" panose="020B0604020202020204" pitchFamily="34" charset="0"/>
              </a:rPr>
              <a:t>daha iyi sağlayabildikleri belirtilmektedir. Kahvaltı yapmayan çocukların  ise derste </a:t>
            </a:r>
            <a:r>
              <a:rPr lang="tr-TR" sz="4800" b="1" dirty="0">
                <a:latin typeface="Arial" panose="020B0604020202020204" pitchFamily="34" charset="0"/>
                <a:cs typeface="Arial" panose="020B0604020202020204" pitchFamily="34" charset="0"/>
              </a:rPr>
              <a:t>konsantrasyonları azalmakta, verilen bilgileri sonradan hatırlama performansları</a:t>
            </a:r>
            <a:r>
              <a:rPr lang="tr-TR" sz="4800" dirty="0">
                <a:latin typeface="Arial" panose="020B0604020202020204" pitchFamily="34" charset="0"/>
                <a:cs typeface="Arial" panose="020B0604020202020204" pitchFamily="34" charset="0"/>
              </a:rPr>
              <a:t> düşmektedir. Kahvaltı beyne enerji sağlamakta ve öğrenmeyi olumlu yönde etkilemektedir. </a:t>
            </a:r>
          </a:p>
          <a:p>
            <a:endParaRPr lang="tr-TR" sz="4800" dirty="0">
              <a:latin typeface="Arial" panose="020B0604020202020204" pitchFamily="34" charset="0"/>
              <a:cs typeface="Arial" panose="020B0604020202020204" pitchFamily="34" charset="0"/>
            </a:endParaRPr>
          </a:p>
          <a:p>
            <a:r>
              <a:rPr lang="tr-TR" sz="4800" dirty="0">
                <a:latin typeface="Arial" panose="020B0604020202020204" pitchFamily="34" charset="0"/>
                <a:cs typeface="Arial" panose="020B0604020202020204" pitchFamily="34" charset="0"/>
              </a:rPr>
              <a:t>Sınav günü hafif bir kahvaltı yapın. </a:t>
            </a:r>
            <a:r>
              <a:rPr lang="tr-TR" sz="4800" b="1" dirty="0">
                <a:latin typeface="Arial" panose="020B0604020202020204" pitchFamily="34" charset="0"/>
                <a:cs typeface="Arial" panose="020B0604020202020204" pitchFamily="34" charset="0"/>
              </a:rPr>
              <a:t>Sınava aç karınla girmeyin.</a:t>
            </a:r>
          </a:p>
          <a:p>
            <a:endParaRPr lang="tr-TR"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466" y="2204864"/>
            <a:ext cx="200980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77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7620000" cy="1143000"/>
          </a:xfrm>
          <a:solidFill>
            <a:schemeClr val="accent1">
              <a:lumMod val="40000"/>
              <a:lumOff val="60000"/>
            </a:schemeClr>
          </a:solidFill>
        </p:spPr>
        <p:txBody>
          <a:bodyPr/>
          <a:lstStyle/>
          <a:p>
            <a:pPr algn="ctr"/>
            <a:br>
              <a:rPr lang="tr-TR" sz="3200" b="1" i="1" cap="all" dirty="0">
                <a:latin typeface="Arial" panose="020B0604020202020204" pitchFamily="34" charset="0"/>
                <a:cs typeface="Arial" panose="020B0604020202020204" pitchFamily="34" charset="0"/>
              </a:rPr>
            </a:br>
            <a:r>
              <a:rPr lang="tr-TR" sz="3200" b="1" cap="all" dirty="0">
                <a:solidFill>
                  <a:schemeClr val="tx1"/>
                </a:solidFill>
                <a:latin typeface="Arial" panose="020B0604020202020204" pitchFamily="34" charset="0"/>
                <a:cs typeface="Arial" panose="020B0604020202020204" pitchFamily="34" charset="0"/>
              </a:rPr>
              <a:t>2-SINAV ANINDA YAPILMASI GEREKENLER</a:t>
            </a:r>
            <a:br>
              <a:rPr lang="tr-TR" sz="3200" b="1" cap="all" dirty="0">
                <a:solidFill>
                  <a:schemeClr val="tx1"/>
                </a:solidFill>
                <a:latin typeface="Arial" panose="020B0604020202020204" pitchFamily="34" charset="0"/>
                <a:cs typeface="Arial" panose="020B0604020202020204" pitchFamily="34" charset="0"/>
              </a:rPr>
            </a:br>
            <a:endParaRPr lang="tr-TR" sz="3200" b="1"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5194920" cy="4800600"/>
          </a:xfrm>
          <a:solidFill>
            <a:schemeClr val="accent5">
              <a:lumMod val="40000"/>
              <a:lumOff val="60000"/>
            </a:schemeClr>
          </a:solidFill>
        </p:spPr>
        <p:txBody>
          <a:bodyPr>
            <a:normAutofit fontScale="77500" lnSpcReduction="20000"/>
          </a:bodyPr>
          <a:lstStyle/>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Öncelikle bu sınava ilk kez tabi tutulmadığınızı hatırlayın. Bugüne kadar birçok sınava girdiniz zaten. Sınavda başarılı olmanın sırları arasında </a:t>
            </a:r>
            <a:r>
              <a:rPr lang="tr-TR" b="1" dirty="0">
                <a:latin typeface="Arial" panose="020B0604020202020204" pitchFamily="34" charset="0"/>
                <a:cs typeface="Arial" panose="020B0604020202020204" pitchFamily="34" charset="0"/>
              </a:rPr>
              <a:t>"heyecanı yenmek" </a:t>
            </a:r>
            <a:r>
              <a:rPr lang="tr-TR" dirty="0">
                <a:latin typeface="Arial" panose="020B0604020202020204" pitchFamily="34" charset="0"/>
                <a:cs typeface="Arial" panose="020B0604020202020204" pitchFamily="34" charset="0"/>
              </a:rPr>
              <a:t>çok önemli bir detaydır. Sınavda başarılı olmak için </a:t>
            </a:r>
            <a:r>
              <a:rPr lang="tr-TR" b="1" dirty="0">
                <a:latin typeface="Arial" panose="020B0604020202020204" pitchFamily="34" charset="0"/>
                <a:cs typeface="Arial" panose="020B0604020202020204" pitchFamily="34" charset="0"/>
              </a:rPr>
              <a:t>heyecanınızı bastırmayı öğrenmiş olmalısınız</a:t>
            </a:r>
            <a:r>
              <a:rPr lang="tr-TR" dirty="0">
                <a:latin typeface="Arial" panose="020B0604020202020204" pitchFamily="34" charset="0"/>
                <a:cs typeface="Arial" panose="020B0604020202020204" pitchFamily="34" charset="0"/>
              </a:rPr>
              <a:t>.</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Kaygınızı, </a:t>
            </a:r>
            <a:r>
              <a:rPr lang="tr-TR" b="1" dirty="0">
                <a:latin typeface="Arial" panose="020B0604020202020204" pitchFamily="34" charset="0"/>
                <a:cs typeface="Arial" panose="020B0604020202020204" pitchFamily="34" charset="0"/>
              </a:rPr>
              <a:t>aşırı düzeyde olmadığı sürece size enerji ve motivasyon veren bir duygu olarak kabul edin.</a:t>
            </a:r>
            <a:r>
              <a:rPr lang="tr-TR" dirty="0">
                <a:latin typeface="Arial" panose="020B0604020202020204" pitchFamily="34" charset="0"/>
                <a:cs typeface="Arial" panose="020B0604020202020204" pitchFamily="34" charset="0"/>
              </a:rPr>
              <a:t> Orta düzey kaygı sorulara odaklanmanız için gereklidir.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Sınavın sonucunu değil, </a:t>
            </a:r>
            <a:r>
              <a:rPr lang="tr-TR" b="1" dirty="0">
                <a:latin typeface="Arial" panose="020B0604020202020204" pitchFamily="34" charset="0"/>
                <a:cs typeface="Arial" panose="020B0604020202020204" pitchFamily="34" charset="0"/>
              </a:rPr>
              <a:t>sınav esnasında sınav süresini en iyi şekilde değerlendirerek, yapabileceğinizin en iyisini nasıl yapabileceğinizi düşününüz</a:t>
            </a:r>
            <a:r>
              <a:rPr lang="tr-TR" dirty="0">
                <a:latin typeface="Arial" panose="020B0604020202020204" pitchFamily="34" charset="0"/>
                <a:cs typeface="Arial" panose="020B0604020202020204" pitchFamily="34" charset="0"/>
              </a:rPr>
              <a:t>. Bu durum dikkatinizi duygularınıza değil soruların çözümüne yönlendirmenize yardımcı olacaktır.</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820"/>
          <a:stretch/>
        </p:blipFill>
        <p:spPr bwMode="auto">
          <a:xfrm>
            <a:off x="5796135" y="1772816"/>
            <a:ext cx="2342673"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1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b="1" dirty="0">
                <a:solidFill>
                  <a:schemeClr val="tx1"/>
                </a:solidFill>
                <a:latin typeface="Arial" panose="020B0604020202020204" pitchFamily="34" charset="0"/>
                <a:cs typeface="Arial" panose="020B0604020202020204" pitchFamily="34" charset="0"/>
              </a:rPr>
              <a:t>Derin Nefes Alın</a:t>
            </a:r>
          </a:p>
        </p:txBody>
      </p:sp>
      <p:sp>
        <p:nvSpPr>
          <p:cNvPr id="3" name="İçerik Yer Tutucusu 2"/>
          <p:cNvSpPr>
            <a:spLocks noGrp="1"/>
          </p:cNvSpPr>
          <p:nvPr>
            <p:ph idx="1"/>
          </p:nvPr>
        </p:nvSpPr>
        <p:spPr>
          <a:xfrm>
            <a:off x="457200" y="1600200"/>
            <a:ext cx="4474840" cy="4800600"/>
          </a:xfrm>
          <a:solidFill>
            <a:schemeClr val="accent5">
              <a:lumMod val="40000"/>
              <a:lumOff val="60000"/>
            </a:schemeClr>
          </a:solidFill>
        </p:spPr>
        <p:txBody>
          <a:bodyPr>
            <a:normAutofit fontScale="85000" lnSpcReduction="10000"/>
          </a:bodyPr>
          <a:lstStyle/>
          <a:p>
            <a:r>
              <a:rPr lang="tr-TR" dirty="0">
                <a:latin typeface="Arial" panose="020B0604020202020204" pitchFamily="34" charset="0"/>
                <a:cs typeface="Arial" panose="020B0604020202020204" pitchFamily="34" charset="0"/>
              </a:rPr>
              <a:t>Sınava başladığınız </a:t>
            </a:r>
            <a:r>
              <a:rPr lang="tr-TR" b="1" dirty="0">
                <a:latin typeface="Arial" panose="020B0604020202020204" pitchFamily="34" charset="0"/>
                <a:cs typeface="Arial" panose="020B0604020202020204" pitchFamily="34" charset="0"/>
              </a:rPr>
              <a:t>anda her şeyi unuttuğunuz duygusuna </a:t>
            </a:r>
            <a:r>
              <a:rPr lang="tr-TR" dirty="0">
                <a:latin typeface="Arial" panose="020B0604020202020204" pitchFamily="34" charset="0"/>
                <a:cs typeface="Arial" panose="020B0604020202020204" pitchFamily="34" charset="0"/>
              </a:rPr>
              <a:t>kapılabilirsiniz. Bu, geçici bir durumdur. Sınava giren her öğrenci bu durumla karşılaşabilir. Dert etmeyin, geçer. Birkaç soruyu yanıtladıktan sonra bu duygu kendiliğinden yok olur. Değişimi hissetmezsiniz bile. Sınav süresince </a:t>
            </a:r>
            <a:r>
              <a:rPr lang="tr-TR" b="1" dirty="0">
                <a:latin typeface="Arial" panose="020B0604020202020204" pitchFamily="34" charset="0"/>
                <a:cs typeface="Arial" panose="020B0604020202020204" pitchFamily="34" charset="0"/>
              </a:rPr>
              <a:t>moraliniz bozulduğunda, konsantrasyonunuz dağıldığında ve yorgunluk hissettiğinizde nefes egzersizi yapabilirsiniz.</a:t>
            </a:r>
            <a:r>
              <a:rPr lang="tr-TR" dirty="0">
                <a:latin typeface="Arial" panose="020B0604020202020204" pitchFamily="34" charset="0"/>
                <a:cs typeface="Arial" panose="020B0604020202020204" pitchFamily="34" charset="0"/>
              </a:rPr>
              <a:t> Bunun için 10-15 saniye arkanıza rahatça yaslanarak burnunuzdan derince nefes alın ve aldığınız nefesi bir miktar içinizde tutarak ağzınızdan yavaşça verin.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628800"/>
            <a:ext cx="316835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54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1">
              <a:lumMod val="40000"/>
              <a:lumOff val="60000"/>
            </a:schemeClr>
          </a:solidFill>
        </p:spPr>
        <p:txBody>
          <a:bodyPr/>
          <a:lstStyle/>
          <a:p>
            <a:r>
              <a:rPr lang="tr-TR" b="1" dirty="0">
                <a:solidFill>
                  <a:schemeClr val="tx1"/>
                </a:solidFill>
                <a:latin typeface="Arial" panose="020B0604020202020204" pitchFamily="34" charset="0"/>
                <a:cs typeface="Arial" panose="020B0604020202020204" pitchFamily="34" charset="0"/>
              </a:rPr>
              <a:t>Zamanı Doğru Kullanmak:</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4762872" cy="4800600"/>
          </a:xfrm>
          <a:solidFill>
            <a:schemeClr val="accent5">
              <a:lumMod val="40000"/>
              <a:lumOff val="60000"/>
            </a:schemeClr>
          </a:solidFill>
        </p:spPr>
        <p:txBody>
          <a:bodyPr>
            <a:normAutofit fontScale="77500" lnSpcReduction="20000"/>
          </a:bodyPr>
          <a:lstStyle/>
          <a:p>
            <a:r>
              <a:rPr lang="tr-TR" dirty="0"/>
              <a:t>  </a:t>
            </a:r>
            <a:r>
              <a:rPr lang="tr-TR" sz="2300" dirty="0">
                <a:latin typeface="Arial" panose="020B0604020202020204" pitchFamily="34" charset="0"/>
                <a:cs typeface="Arial" panose="020B0604020202020204" pitchFamily="34" charset="0"/>
              </a:rPr>
              <a:t>Soruları sırayla çözün ve her soruyu mutlaka okuyun. Bir soruyu hızlı hızlı birkaç defa okuma yerine bir defa ama </a:t>
            </a:r>
            <a:r>
              <a:rPr lang="tr-TR" sz="2300" b="1" u="sng" dirty="0">
                <a:latin typeface="Arial" panose="020B0604020202020204" pitchFamily="34" charset="0"/>
                <a:cs typeface="Arial" panose="020B0604020202020204" pitchFamily="34" charset="0"/>
              </a:rPr>
              <a:t>anlayarak</a:t>
            </a:r>
            <a:r>
              <a:rPr lang="tr-TR" sz="2300" dirty="0">
                <a:latin typeface="Arial" panose="020B0604020202020204" pitchFamily="34" charset="0"/>
                <a:cs typeface="Arial" panose="020B0604020202020204" pitchFamily="34" charset="0"/>
              </a:rPr>
              <a:t> okuyun. Elbette yine anlamadığınız zaman tekrar dikkatle okumanız gerekecektir. Ancak bir soruya takılıp kalarak başka sorulara ayırmanız gereken zamanı orada harcamayın. </a:t>
            </a:r>
          </a:p>
          <a:p>
            <a:endParaRPr lang="tr-TR" sz="2300" dirty="0">
              <a:latin typeface="Arial" panose="020B0604020202020204" pitchFamily="34" charset="0"/>
              <a:cs typeface="Arial" panose="020B0604020202020204" pitchFamily="34" charset="0"/>
            </a:endParaRPr>
          </a:p>
          <a:p>
            <a:r>
              <a:rPr lang="tr-TR" sz="2300" dirty="0">
                <a:latin typeface="Arial" panose="020B0604020202020204" pitchFamily="34" charset="0"/>
                <a:cs typeface="Arial" panose="020B0604020202020204" pitchFamily="34" charset="0"/>
              </a:rPr>
              <a:t>Anlamadığınız ya da size zor geldiğini görerek yapamayacağınızı düşündüğünüz sorular olursa bunları </a:t>
            </a:r>
            <a:r>
              <a:rPr lang="tr-TR" sz="2300" b="1" u="sng" dirty="0">
                <a:latin typeface="Arial" panose="020B0604020202020204" pitchFamily="34" charset="0"/>
                <a:cs typeface="Arial" panose="020B0604020202020204" pitchFamily="34" charset="0"/>
              </a:rPr>
              <a:t>ikinci tura</a:t>
            </a:r>
            <a:r>
              <a:rPr lang="tr-TR" sz="2300" dirty="0">
                <a:latin typeface="Arial" panose="020B0604020202020204" pitchFamily="34" charset="0"/>
                <a:cs typeface="Arial" panose="020B0604020202020204" pitchFamily="34" charset="0"/>
              </a:rPr>
              <a:t> bırakın. Bütün soruları bitirdikten sonra bunları ikinci turda  yapabilirsiniz. Eğer birkaç soruya gereğinden çok zaman harcamazsanız yapamadığınız sorulara dönmek için mutlaka ikinci tura zamanınız kalacaktır. </a:t>
            </a:r>
          </a:p>
          <a:p>
            <a:pPr marL="114300" indent="0">
              <a:buNone/>
            </a:pPr>
            <a:endParaRPr lang="tr-TR" sz="23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132856"/>
            <a:ext cx="273630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63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r>
              <a:rPr lang="tr-TR" sz="4000" b="1" dirty="0">
                <a:solidFill>
                  <a:schemeClr val="tx1"/>
                </a:solidFill>
                <a:latin typeface="Arial" panose="020B0604020202020204" pitchFamily="34" charset="0"/>
                <a:cs typeface="Arial" panose="020B0604020202020204" pitchFamily="34" charset="0"/>
              </a:rPr>
              <a:t>Sorulara ön yargılı yaklaşmayın</a:t>
            </a:r>
          </a:p>
        </p:txBody>
      </p:sp>
      <p:sp>
        <p:nvSpPr>
          <p:cNvPr id="3" name="İçerik Yer Tutucusu 2"/>
          <p:cNvSpPr>
            <a:spLocks noGrp="1"/>
          </p:cNvSpPr>
          <p:nvPr>
            <p:ph idx="1"/>
          </p:nvPr>
        </p:nvSpPr>
        <p:spPr>
          <a:xfrm>
            <a:off x="457200" y="1600200"/>
            <a:ext cx="4330824" cy="4800600"/>
          </a:xfrm>
          <a:solidFill>
            <a:schemeClr val="accent5">
              <a:lumMod val="40000"/>
              <a:lumOff val="60000"/>
            </a:schemeClr>
          </a:solidFill>
        </p:spPr>
        <p:txBody>
          <a:bodyPr/>
          <a:lstStyle/>
          <a:p>
            <a:r>
              <a:rPr lang="tr-TR" dirty="0"/>
              <a:t>. </a:t>
            </a:r>
            <a:r>
              <a:rPr lang="tr-TR" b="1" dirty="0">
                <a:latin typeface="Arial" panose="020B0604020202020204" pitchFamily="34" charset="0"/>
                <a:cs typeface="Arial" panose="020B0604020202020204" pitchFamily="34" charset="0"/>
              </a:rPr>
              <a:t>“Ben bu soruyu yapamam.”  </a:t>
            </a:r>
            <a:r>
              <a:rPr lang="tr-TR" dirty="0">
                <a:latin typeface="Arial" panose="020B0604020202020204" pitchFamily="34" charset="0"/>
                <a:cs typeface="Arial" panose="020B0604020202020204" pitchFamily="34" charset="0"/>
              </a:rPr>
              <a:t>Ya da </a:t>
            </a:r>
            <a:r>
              <a:rPr lang="tr-TR" b="1" dirty="0">
                <a:latin typeface="Arial" panose="020B0604020202020204" pitchFamily="34" charset="0"/>
                <a:cs typeface="Arial" panose="020B0604020202020204" pitchFamily="34" charset="0"/>
              </a:rPr>
              <a:t>“Bu soru çok zor; üzerinde durmaya değmez.”</a:t>
            </a:r>
            <a:r>
              <a:rPr lang="tr-TR" dirty="0">
                <a:latin typeface="Arial" panose="020B0604020202020204" pitchFamily="34" charset="0"/>
                <a:cs typeface="Arial" panose="020B0604020202020204" pitchFamily="34" charset="0"/>
              </a:rPr>
              <a:t> gibi cesaretinizi kırıcı davranışlardan kaçının. Diğer yandan “</a:t>
            </a:r>
            <a:r>
              <a:rPr lang="tr-TR" b="1" dirty="0">
                <a:latin typeface="Arial" panose="020B0604020202020204" pitchFamily="34" charset="0"/>
                <a:cs typeface="Arial" panose="020B0604020202020204" pitchFamily="34" charset="0"/>
              </a:rPr>
              <a:t>Canım bu da sorulur mu? Ben bunu hemen yaparım.</a:t>
            </a:r>
            <a:r>
              <a:rPr lang="tr-TR" dirty="0">
                <a:latin typeface="Arial" panose="020B0604020202020204" pitchFamily="34" charset="0"/>
                <a:cs typeface="Arial" panose="020B0604020202020204" pitchFamily="34" charset="0"/>
              </a:rPr>
              <a:t>” diyerek soruları hafife de almayın. Her iki tavır da yanlıştır. </a:t>
            </a:r>
          </a:p>
        </p:txBody>
      </p:sp>
      <p:sp>
        <p:nvSpPr>
          <p:cNvPr id="4" name="AutoShape 2" descr="Toplumsal Önyargılar - Ana Sayfa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916832"/>
            <a:ext cx="324036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89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4400" b="1" dirty="0">
                <a:solidFill>
                  <a:schemeClr val="tx1"/>
                </a:solidFill>
                <a:latin typeface="Arial" panose="020B0604020202020204" pitchFamily="34" charset="0"/>
                <a:cs typeface="Arial" panose="020B0604020202020204" pitchFamily="34" charset="0"/>
              </a:rPr>
              <a:t>Soru Köklerini İyi Okuyun</a:t>
            </a:r>
          </a:p>
        </p:txBody>
      </p:sp>
      <p:sp>
        <p:nvSpPr>
          <p:cNvPr id="3" name="İçerik Yer Tutucusu 2"/>
          <p:cNvSpPr>
            <a:spLocks noGrp="1"/>
          </p:cNvSpPr>
          <p:nvPr>
            <p:ph idx="1"/>
          </p:nvPr>
        </p:nvSpPr>
        <p:spPr>
          <a:xfrm>
            <a:off x="457200" y="1600200"/>
            <a:ext cx="4906888" cy="4800600"/>
          </a:xfrm>
          <a:solidFill>
            <a:schemeClr val="accent5">
              <a:lumMod val="40000"/>
              <a:lumOff val="60000"/>
            </a:schemeClr>
          </a:solidFill>
        </p:spPr>
        <p:txBody>
          <a:bodyPr>
            <a:normAutofit fontScale="92500" lnSpcReduction="10000"/>
          </a:bodyPr>
          <a:lstStyle/>
          <a:p>
            <a:r>
              <a:rPr lang="tr-TR" dirty="0">
                <a:latin typeface="Arial" panose="020B0604020202020204" pitchFamily="34" charset="0"/>
                <a:cs typeface="Arial" panose="020B0604020202020204" pitchFamily="34" charset="0"/>
              </a:rPr>
              <a:t>Soruları </a:t>
            </a:r>
            <a:r>
              <a:rPr lang="tr-TR" b="1" dirty="0">
                <a:latin typeface="Arial" panose="020B0604020202020204" pitchFamily="34" charset="0"/>
                <a:cs typeface="Arial" panose="020B0604020202020204" pitchFamily="34" charset="0"/>
              </a:rPr>
              <a:t>doğru okuyun, sizden neyin istendiğini iyice anlamadan soruyu çözmeye kalkmayın</a:t>
            </a:r>
            <a:r>
              <a:rPr lang="tr-TR" dirty="0">
                <a:latin typeface="Arial" panose="020B0604020202020204" pitchFamily="34" charset="0"/>
                <a:cs typeface="Arial" panose="020B0604020202020204" pitchFamily="34" charset="0"/>
              </a:rPr>
              <a:t>. Sınavda sadece okuduğunuz soruya yoğunlaşmalısınız. Soruyu okurken aklınız hala bir önceki soruda kalmışsa o an okuduğunuz soruda dikkatinizi toplamanız mümkün olamaz. Her sorunun birbirinden bağımsız olduğunu unutmayın ve her bir soruya ayrı ayrı yoğunlaşın. Eğer sınav anında bir önceki sorudan kurtulmayı başaramıyor ve soruların içinde kaybolduğunuzu hissediyorsanız kısa bir süre için başınızı kaldırıp ara verin ve 15-20 saniye kadar nefes egzersizi yapın.</a:t>
            </a:r>
          </a:p>
        </p:txBody>
      </p:sp>
      <p:pic>
        <p:nvPicPr>
          <p:cNvPr id="4" name="4 Resim" descr="C:\Users\Mavi\Desktop\seo-stratej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564904"/>
            <a:ext cx="2953519"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35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4000" b="1" dirty="0">
                <a:solidFill>
                  <a:schemeClr val="tx1"/>
                </a:solidFill>
                <a:latin typeface="Arial" panose="020B0604020202020204" pitchFamily="34" charset="0"/>
                <a:cs typeface="Arial" panose="020B0604020202020204" pitchFamily="34" charset="0"/>
              </a:rPr>
              <a:t>Uzun </a:t>
            </a:r>
            <a:r>
              <a:rPr lang="tr-TR" sz="4000" b="1" dirty="0" err="1">
                <a:solidFill>
                  <a:schemeClr val="tx1"/>
                </a:solidFill>
                <a:latin typeface="Arial" panose="020B0604020202020204" pitchFamily="34" charset="0"/>
                <a:cs typeface="Arial" panose="020B0604020202020204" pitchFamily="34" charset="0"/>
              </a:rPr>
              <a:t>paragraflı</a:t>
            </a:r>
            <a:r>
              <a:rPr lang="tr-TR" sz="4000" b="1" dirty="0">
                <a:solidFill>
                  <a:schemeClr val="tx1"/>
                </a:solidFill>
                <a:latin typeface="Arial" panose="020B0604020202020204" pitchFamily="34" charset="0"/>
                <a:cs typeface="Arial" panose="020B0604020202020204" pitchFamily="34" charset="0"/>
              </a:rPr>
              <a:t> sorulardan korkmayın</a:t>
            </a:r>
          </a:p>
        </p:txBody>
      </p:sp>
      <p:sp>
        <p:nvSpPr>
          <p:cNvPr id="3" name="İçerik Yer Tutucusu 2"/>
          <p:cNvSpPr>
            <a:spLocks noGrp="1"/>
          </p:cNvSpPr>
          <p:nvPr>
            <p:ph idx="1"/>
          </p:nvPr>
        </p:nvSpPr>
        <p:spPr>
          <a:xfrm>
            <a:off x="457200" y="1600200"/>
            <a:ext cx="4906888" cy="4349080"/>
          </a:xfrm>
          <a:solidFill>
            <a:schemeClr val="accent5">
              <a:lumMod val="40000"/>
              <a:lumOff val="60000"/>
            </a:schemeClr>
          </a:solidFill>
        </p:spPr>
        <p:txBody>
          <a:bodyPr>
            <a:normAutofit fontScale="77500" lnSpcReduction="20000"/>
          </a:bodyPr>
          <a:lstStyle/>
          <a:p>
            <a:r>
              <a:rPr lang="tr-TR" dirty="0">
                <a:latin typeface="Arial" panose="020B0604020202020204" pitchFamily="34" charset="0"/>
                <a:cs typeface="Arial" panose="020B0604020202020204" pitchFamily="34" charset="0"/>
              </a:rPr>
              <a:t>Uzun </a:t>
            </a:r>
            <a:r>
              <a:rPr lang="tr-TR" dirty="0" err="1">
                <a:latin typeface="Arial" panose="020B0604020202020204" pitchFamily="34" charset="0"/>
                <a:cs typeface="Arial" panose="020B0604020202020204" pitchFamily="34" charset="0"/>
              </a:rPr>
              <a:t>paragraflı</a:t>
            </a:r>
            <a:r>
              <a:rPr lang="tr-TR" dirty="0">
                <a:latin typeface="Arial" panose="020B0604020202020204" pitchFamily="34" charset="0"/>
                <a:cs typeface="Arial" panose="020B0604020202020204" pitchFamily="34" charset="0"/>
              </a:rPr>
              <a:t> sorulardan korkmayın ve ön yargıyla yaklaşmayın. Asıl, uzun </a:t>
            </a:r>
            <a:r>
              <a:rPr lang="tr-TR" dirty="0" err="1">
                <a:latin typeface="Arial" panose="020B0604020202020204" pitchFamily="34" charset="0"/>
                <a:cs typeface="Arial" panose="020B0604020202020204" pitchFamily="34" charset="0"/>
              </a:rPr>
              <a:t>paragraflı</a:t>
            </a:r>
            <a:r>
              <a:rPr lang="tr-TR" dirty="0">
                <a:latin typeface="Arial" panose="020B0604020202020204" pitchFamily="34" charset="0"/>
                <a:cs typeface="Arial" panose="020B0604020202020204" pitchFamily="34" charset="0"/>
              </a:rPr>
              <a:t> soruları çözmenin </a:t>
            </a:r>
            <a:r>
              <a:rPr lang="tr-TR" b="1" dirty="0">
                <a:latin typeface="Arial" panose="020B0604020202020204" pitchFamily="34" charset="0"/>
                <a:cs typeface="Arial" panose="020B0604020202020204" pitchFamily="34" charset="0"/>
              </a:rPr>
              <a:t>daha kolay olduğunu unutmayın</a:t>
            </a:r>
            <a:r>
              <a:rPr lang="tr-TR" dirty="0">
                <a:latin typeface="Arial" panose="020B0604020202020204" pitchFamily="34" charset="0"/>
                <a:cs typeface="Arial" panose="020B0604020202020204" pitchFamily="34" charset="0"/>
              </a:rPr>
              <a:t>. Çünkü o tür soruların cevapları metnin içinde saklıdır.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Çoğu zaman </a:t>
            </a:r>
            <a:r>
              <a:rPr lang="tr-TR" b="1" dirty="0">
                <a:latin typeface="Arial" panose="020B0604020202020204" pitchFamily="34" charset="0"/>
                <a:cs typeface="Arial" panose="020B0604020202020204" pitchFamily="34" charset="0"/>
              </a:rPr>
              <a:t>soru kökü, doğru yanıtın hangisi olabileceği konusunda ip uçları </a:t>
            </a:r>
            <a:r>
              <a:rPr lang="tr-TR" dirty="0">
                <a:latin typeface="Arial" panose="020B0604020202020204" pitchFamily="34" charset="0"/>
                <a:cs typeface="Arial" panose="020B0604020202020204" pitchFamily="34" charset="0"/>
              </a:rPr>
              <a:t>da verebilir. Bir soruyu iyice anlamadan kesinlikle o soruyu çözmeye başlamayın. </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Soru kökü </a:t>
            </a:r>
            <a:r>
              <a:rPr lang="tr-TR" b="1" dirty="0">
                <a:latin typeface="Arial" panose="020B0604020202020204" pitchFamily="34" charset="0"/>
                <a:cs typeface="Arial" panose="020B0604020202020204" pitchFamily="34" charset="0"/>
              </a:rPr>
              <a:t>“değildir”, “yanlıştır”, “</a:t>
            </a:r>
            <a:r>
              <a:rPr lang="tr-TR" b="1" dirty="0" err="1">
                <a:latin typeface="Arial" panose="020B0604020202020204" pitchFamily="34" charset="0"/>
                <a:cs typeface="Arial" panose="020B0604020202020204" pitchFamily="34" charset="0"/>
              </a:rPr>
              <a:t>olamaz”,”yoktur</a:t>
            </a:r>
            <a:r>
              <a:rPr lang="tr-TR" dirty="0">
                <a:latin typeface="Arial" panose="020B0604020202020204" pitchFamily="34" charset="0"/>
                <a:cs typeface="Arial" panose="020B0604020202020204" pitchFamily="34" charset="0"/>
              </a:rPr>
              <a:t>” gibi olumsuz anlatımlar taşıyabilir. Zihniniz olumlu soru türlerine koşullandığı için sorudaki olumsuz anlatımı gözden kaçırabilirsiniz. Bu nedenle soru </a:t>
            </a:r>
            <a:r>
              <a:rPr lang="tr-TR" dirty="0" err="1">
                <a:latin typeface="Arial" panose="020B0604020202020204" pitchFamily="34" charset="0"/>
                <a:cs typeface="Arial" panose="020B0604020202020204" pitchFamily="34" charset="0"/>
              </a:rPr>
              <a:t>kökünün</a:t>
            </a:r>
            <a:r>
              <a:rPr lang="tr-TR" u="sng" dirty="0" err="1">
                <a:latin typeface="Arial" panose="020B0604020202020204" pitchFamily="34" charset="0"/>
                <a:cs typeface="Arial" panose="020B0604020202020204" pitchFamily="34" charset="0"/>
              </a:rPr>
              <a:t>s</a:t>
            </a:r>
            <a:r>
              <a:rPr lang="tr-TR" u="sng" dirty="0">
                <a:latin typeface="Arial" panose="020B0604020202020204" pitchFamily="34" charset="0"/>
                <a:cs typeface="Arial" panose="020B0604020202020204" pitchFamily="34" charset="0"/>
              </a:rPr>
              <a:t> on cümlesinde</a:t>
            </a:r>
            <a:r>
              <a:rPr lang="tr-TR" dirty="0">
                <a:latin typeface="Arial" panose="020B0604020202020204" pitchFamily="34" charset="0"/>
                <a:cs typeface="Arial" panose="020B0604020202020204" pitchFamily="34" charset="0"/>
              </a:rPr>
              <a:t> ne istendiğine, </a:t>
            </a:r>
            <a:r>
              <a:rPr lang="tr-TR" u="sng" dirty="0">
                <a:latin typeface="Arial" panose="020B0604020202020204" pitchFamily="34" charset="0"/>
                <a:cs typeface="Arial" panose="020B0604020202020204" pitchFamily="34" charset="0"/>
              </a:rPr>
              <a:t>altı çizili</a:t>
            </a:r>
            <a:r>
              <a:rPr lang="tr-TR" dirty="0">
                <a:latin typeface="Arial" panose="020B0604020202020204" pitchFamily="34" charset="0"/>
                <a:cs typeface="Arial" panose="020B0604020202020204" pitchFamily="34" charset="0"/>
              </a:rPr>
              <a:t> sözcüklere ve </a:t>
            </a:r>
            <a:r>
              <a:rPr lang="tr-TR" u="sng" dirty="0">
                <a:latin typeface="Arial" panose="020B0604020202020204" pitchFamily="34" charset="0"/>
                <a:cs typeface="Arial" panose="020B0604020202020204" pitchFamily="34" charset="0"/>
              </a:rPr>
              <a:t>olumsuz anlatımlara</a:t>
            </a:r>
            <a:r>
              <a:rPr lang="tr-TR" dirty="0">
                <a:latin typeface="Arial" panose="020B0604020202020204" pitchFamily="34" charset="0"/>
                <a:cs typeface="Arial" panose="020B0604020202020204" pitchFamily="34" charset="0"/>
              </a:rPr>
              <a:t> çok dikkat edin.  </a:t>
            </a:r>
          </a:p>
          <a:p>
            <a:endParaRPr lang="tr-TR" dirty="0">
              <a:latin typeface="Arial" panose="020B0604020202020204" pitchFamily="34" charset="0"/>
              <a:cs typeface="Arial" panose="020B0604020202020204" pitchFamily="34" charset="0"/>
            </a:endParaRPr>
          </a:p>
        </p:txBody>
      </p:sp>
      <p:pic>
        <p:nvPicPr>
          <p:cNvPr id="4" name="Picture 2" descr="C:\Users\Mavi\Documents\001  ...   Erhan Belgeler\oo10 ..  TEOG Proje 10.03.2016\TEOG_Modül_0_Dökümann\Görseller\hizli-okuma-yontem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53546"/>
            <a:ext cx="2665040" cy="376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93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4000" b="1" dirty="0">
                <a:solidFill>
                  <a:schemeClr val="tx1"/>
                </a:solidFill>
                <a:latin typeface="Arial" panose="020B0604020202020204" pitchFamily="34" charset="0"/>
                <a:cs typeface="Arial" panose="020B0604020202020204" pitchFamily="34" charset="0"/>
              </a:rPr>
              <a:t>Aklınızı, gözünüzü ve kaleminizi birlikte kullanın</a:t>
            </a:r>
          </a:p>
        </p:txBody>
      </p:sp>
      <p:sp>
        <p:nvSpPr>
          <p:cNvPr id="3" name="İçerik Yer Tutucusu 2"/>
          <p:cNvSpPr>
            <a:spLocks noGrp="1"/>
          </p:cNvSpPr>
          <p:nvPr>
            <p:ph idx="1"/>
          </p:nvPr>
        </p:nvSpPr>
        <p:spPr>
          <a:xfrm>
            <a:off x="462372" y="1556792"/>
            <a:ext cx="7643192" cy="4133056"/>
          </a:xfrm>
          <a:solidFill>
            <a:schemeClr val="accent5">
              <a:lumMod val="40000"/>
              <a:lumOff val="60000"/>
            </a:schemeClr>
          </a:solidFill>
        </p:spPr>
        <p:txBody>
          <a:bodyPr>
            <a:normAutofit/>
          </a:bodyPr>
          <a:lstStyle/>
          <a:p>
            <a:r>
              <a:rPr lang="tr-TR" dirty="0">
                <a:latin typeface="Arial" panose="020B0604020202020204" pitchFamily="34" charset="0"/>
                <a:cs typeface="Arial" panose="020B0604020202020204" pitchFamily="34" charset="0"/>
              </a:rPr>
              <a:t>Soruları </a:t>
            </a:r>
            <a:r>
              <a:rPr lang="tr-TR" b="1" dirty="0">
                <a:latin typeface="Arial" panose="020B0604020202020204" pitchFamily="34" charset="0"/>
                <a:cs typeface="Arial" panose="020B0604020202020204" pitchFamily="34" charset="0"/>
              </a:rPr>
              <a:t>sadece</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bakarak yapmaya çalışmayın</a:t>
            </a:r>
            <a:r>
              <a:rPr lang="tr-TR" dirty="0">
                <a:latin typeface="Arial" panose="020B0604020202020204" pitchFamily="34" charset="0"/>
                <a:cs typeface="Arial" panose="020B0604020202020204" pitchFamily="34" charset="0"/>
              </a:rPr>
              <a:t>. Matematiksel işlemleri sadece </a:t>
            </a:r>
            <a:r>
              <a:rPr lang="tr-TR" b="1" dirty="0">
                <a:latin typeface="Arial" panose="020B0604020202020204" pitchFamily="34" charset="0"/>
                <a:cs typeface="Arial" panose="020B0604020202020204" pitchFamily="34" charset="0"/>
              </a:rPr>
              <a:t>zihinsel yolla yapmayın. Çözüm sırasında aklınızla düşünürken kaleminizi de birlikte kullanın</a:t>
            </a:r>
            <a:r>
              <a:rPr lang="tr-TR" dirty="0">
                <a:latin typeface="Arial" panose="020B0604020202020204" pitchFamily="34" charset="0"/>
                <a:cs typeface="Arial" panose="020B0604020202020204" pitchFamily="34" charset="0"/>
              </a:rPr>
              <a:t>. Bu bir yardımlaşmadır.  </a:t>
            </a:r>
          </a:p>
          <a:p>
            <a:r>
              <a:rPr lang="tr-TR" dirty="0">
                <a:latin typeface="Arial" panose="020B0604020202020204" pitchFamily="34" charset="0"/>
                <a:cs typeface="Arial" panose="020B0604020202020204" pitchFamily="34" charset="0"/>
              </a:rPr>
              <a:t> Bir soruyu seyrederek anlamanız daha zor olabilir. </a:t>
            </a:r>
            <a:r>
              <a:rPr lang="tr-TR" b="1" dirty="0">
                <a:latin typeface="Arial" panose="020B0604020202020204" pitchFamily="34" charset="0"/>
                <a:cs typeface="Arial" panose="020B0604020202020204" pitchFamily="34" charset="0"/>
              </a:rPr>
              <a:t>Aklınızı, gözünüzü ve kaleminizi</a:t>
            </a:r>
            <a:r>
              <a:rPr lang="tr-TR" dirty="0">
                <a:latin typeface="Arial" panose="020B0604020202020204" pitchFamily="34" charset="0"/>
                <a:cs typeface="Arial" panose="020B0604020202020204" pitchFamily="34" charset="0"/>
              </a:rPr>
              <a:t> birlikte kullanın. Böylece soruyu hem daha kolay anlayacak hem de daha kolay çözeceksiniz.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581128"/>
            <a:ext cx="6480720" cy="201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22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r>
              <a:rPr lang="tr-TR" sz="4000" b="1" dirty="0">
                <a:solidFill>
                  <a:schemeClr val="tx1"/>
                </a:solidFill>
                <a:latin typeface="Arial" panose="020B0604020202020204" pitchFamily="34" charset="0"/>
                <a:cs typeface="Arial" panose="020B0604020202020204" pitchFamily="34" charset="0"/>
              </a:rPr>
              <a:t>Sınavlar, bir kişilik testi değildir</a:t>
            </a:r>
          </a:p>
        </p:txBody>
      </p:sp>
      <p:sp>
        <p:nvSpPr>
          <p:cNvPr id="3" name="İçerik Yer Tutucusu 2"/>
          <p:cNvSpPr>
            <a:spLocks noGrp="1"/>
          </p:cNvSpPr>
          <p:nvPr>
            <p:ph idx="1"/>
          </p:nvPr>
        </p:nvSpPr>
        <p:spPr>
          <a:xfrm>
            <a:off x="457200" y="1600200"/>
            <a:ext cx="4906888" cy="4800600"/>
          </a:xfrm>
          <a:solidFill>
            <a:schemeClr val="accent5">
              <a:lumMod val="40000"/>
              <a:lumOff val="60000"/>
            </a:schemeClr>
          </a:solidFill>
        </p:spPr>
        <p:txBody>
          <a:bodyPr>
            <a:normAutofit fontScale="77500" lnSpcReduction="20000"/>
          </a:bodyPr>
          <a:lstStyle/>
          <a:p>
            <a:r>
              <a:rPr lang="tr-TR" dirty="0">
                <a:latin typeface="Arial" panose="020B0604020202020204" pitchFamily="34" charset="0"/>
                <a:cs typeface="Arial" panose="020B0604020202020204" pitchFamily="34" charset="0"/>
              </a:rPr>
              <a:t>Sınavlar,  </a:t>
            </a:r>
            <a:r>
              <a:rPr lang="tr-TR" b="1" dirty="0">
                <a:latin typeface="Arial" panose="020B0604020202020204" pitchFamily="34" charset="0"/>
                <a:cs typeface="Arial" panose="020B0604020202020204" pitchFamily="34" charset="0"/>
              </a:rPr>
              <a:t>öğrendiğiniz ya da öğrenemediğiniz bilgileri </a:t>
            </a:r>
            <a:r>
              <a:rPr lang="tr-TR" dirty="0">
                <a:latin typeface="Arial" panose="020B0604020202020204" pitchFamily="34" charset="0"/>
                <a:cs typeface="Arial" panose="020B0604020202020204" pitchFamily="34" charset="0"/>
              </a:rPr>
              <a:t>ölçmeye yarar, kişiliğinizi değil. Bu nedenle  sınav sonuçlarını </a:t>
            </a:r>
            <a:r>
              <a:rPr lang="tr-TR" b="1" dirty="0">
                <a:latin typeface="Arial" panose="020B0604020202020204" pitchFamily="34" charset="0"/>
                <a:cs typeface="Arial" panose="020B0604020202020204" pitchFamily="34" charset="0"/>
              </a:rPr>
              <a:t>abartmayın.</a:t>
            </a:r>
            <a:r>
              <a:rPr lang="tr-TR" dirty="0">
                <a:latin typeface="Arial" panose="020B0604020202020204" pitchFamily="34" charset="0"/>
                <a:cs typeface="Arial" panose="020B0604020202020204" pitchFamily="34" charset="0"/>
              </a:rPr>
              <a:t> Sonuçlar ne olursa olsun onu doğal karşılamayı öğrenin.  </a:t>
            </a:r>
          </a:p>
          <a:p>
            <a:r>
              <a:rPr lang="tr-TR" dirty="0">
                <a:latin typeface="Arial" panose="020B0604020202020204" pitchFamily="34" charset="0"/>
                <a:cs typeface="Arial" panose="020B0604020202020204" pitchFamily="34" charset="0"/>
              </a:rPr>
              <a:t>Yanlış soruları n</a:t>
            </a:r>
            <a:r>
              <a:rPr lang="tr-TR" b="1" dirty="0">
                <a:latin typeface="Arial" panose="020B0604020202020204" pitchFamily="34" charset="0"/>
                <a:cs typeface="Arial" panose="020B0604020202020204" pitchFamily="34" charset="0"/>
              </a:rPr>
              <a:t>için yanlış yaptığınızı araştırın.</a:t>
            </a:r>
            <a:r>
              <a:rPr lang="tr-TR" dirty="0">
                <a:latin typeface="Arial" panose="020B0604020202020204" pitchFamily="34" charset="0"/>
                <a:cs typeface="Arial" panose="020B0604020202020204" pitchFamily="34" charset="0"/>
              </a:rPr>
              <a:t> Bir daha benzer bir soruyla tekrar karşılaştığınızda yine yanlış yapmamak için </a:t>
            </a:r>
            <a:r>
              <a:rPr lang="tr-TR" b="1" dirty="0">
                <a:latin typeface="Arial" panose="020B0604020202020204" pitchFamily="34" charset="0"/>
                <a:cs typeface="Arial" panose="020B0604020202020204" pitchFamily="34" charset="0"/>
              </a:rPr>
              <a:t>konuyu tekrar edin, öğretmenlerinize sorun v</a:t>
            </a:r>
            <a:r>
              <a:rPr lang="tr-TR" dirty="0">
                <a:latin typeface="Arial" panose="020B0604020202020204" pitchFamily="34" charset="0"/>
                <a:cs typeface="Arial" panose="020B0604020202020204" pitchFamily="34" charset="0"/>
              </a:rPr>
              <a:t>e mutlaka öğrenin.  </a:t>
            </a:r>
          </a:p>
          <a:p>
            <a:r>
              <a:rPr lang="tr-TR" b="1" dirty="0">
                <a:latin typeface="Arial" panose="020B0604020202020204" pitchFamily="34" charset="0"/>
                <a:cs typeface="Arial" panose="020B0604020202020204" pitchFamily="34" charset="0"/>
              </a:rPr>
              <a:t>Yanlışlarınıza üzülmeyin; ama aynı yanlışı bir daha yapmamak için yanlış yaptığınız soruyu mutlaka öğreninceye kadar denetleyin.</a:t>
            </a:r>
            <a:r>
              <a:rPr lang="tr-TR" dirty="0">
                <a:latin typeface="Arial" panose="020B0604020202020204" pitchFamily="34" charset="0"/>
                <a:cs typeface="Arial" panose="020B0604020202020204" pitchFamily="34" charset="0"/>
              </a:rPr>
              <a:t>  Her  testin, her sınavın sonunda bilemediğiniz sorularla daha çok ilgilenin. Böylece giderek daha az yanlış yaptığınızı göreceksiniz. </a:t>
            </a:r>
          </a:p>
          <a:p>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155" y="1988840"/>
            <a:ext cx="243840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69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tx1">
              <a:lumMod val="10000"/>
              <a:lumOff val="90000"/>
            </a:schemeClr>
          </a:solidFill>
        </p:spPr>
        <p:txBody>
          <a:bodyPr/>
          <a:lstStyle/>
          <a:p>
            <a:pPr algn="ctr"/>
            <a:r>
              <a:rPr lang="tr-TR" b="1" dirty="0">
                <a:solidFill>
                  <a:schemeClr val="tx1"/>
                </a:solidFill>
                <a:latin typeface="Arial" panose="020B0604020202020204" pitchFamily="34" charset="0"/>
                <a:cs typeface="Arial" panose="020B0604020202020204" pitchFamily="34" charset="0"/>
              </a:rPr>
              <a:t>SINAVLARDA BAŞARI</a:t>
            </a:r>
          </a:p>
        </p:txBody>
      </p:sp>
      <p:sp>
        <p:nvSpPr>
          <p:cNvPr id="3" name="İçerik Yer Tutucusu 2"/>
          <p:cNvSpPr>
            <a:spLocks noGrp="1"/>
          </p:cNvSpPr>
          <p:nvPr>
            <p:ph idx="1"/>
          </p:nvPr>
        </p:nvSpPr>
        <p:spPr>
          <a:xfrm>
            <a:off x="457200" y="1600200"/>
            <a:ext cx="4978896" cy="4800600"/>
          </a:xfrm>
          <a:solidFill>
            <a:schemeClr val="accent5">
              <a:lumMod val="40000"/>
              <a:lumOff val="60000"/>
            </a:schemeClr>
          </a:solidFill>
        </p:spPr>
        <p:txBody>
          <a:bodyPr>
            <a:normAutofit fontScale="92500" lnSpcReduction="10000"/>
          </a:bodyPr>
          <a:lstStyle/>
          <a:p>
            <a:pPr marL="114300" indent="0">
              <a:buNone/>
            </a:pPr>
            <a:r>
              <a:rPr lang="tr-TR" dirty="0">
                <a:latin typeface="Arial" panose="020B0604020202020204" pitchFamily="34" charset="0"/>
                <a:cs typeface="Arial" panose="020B0604020202020204" pitchFamily="34" charset="0"/>
              </a:rPr>
              <a:t>           Aldığımız eğitimlerden edindiğimiz kazanımların derecesini sınavlar belirliyor. Dolayısıyla, </a:t>
            </a:r>
            <a:r>
              <a:rPr lang="tr-TR" b="1" dirty="0">
                <a:latin typeface="Arial" panose="020B0604020202020204" pitchFamily="34" charset="0"/>
                <a:cs typeface="Arial" panose="020B0604020202020204" pitchFamily="34" charset="0"/>
              </a:rPr>
              <a:t>bilgisini kanıtlamak ve bilgi sahibi olmanın mükâfatını </a:t>
            </a:r>
            <a:r>
              <a:rPr lang="tr-TR" dirty="0">
                <a:latin typeface="Arial" panose="020B0604020202020204" pitchFamily="34" charset="0"/>
                <a:cs typeface="Arial" panose="020B0604020202020204" pitchFamily="34" charset="0"/>
              </a:rPr>
              <a:t>almak isteyen her öğrenci için sınavlar oldukça önemlidir. Sınavda başarılı olmak ise sadece sınav anıyla ilgili değil; </a:t>
            </a:r>
            <a:r>
              <a:rPr lang="tr-TR" b="1" dirty="0">
                <a:latin typeface="Arial" panose="020B0604020202020204" pitchFamily="34" charset="0"/>
                <a:cs typeface="Arial" panose="020B0604020202020204" pitchFamily="34" charset="0"/>
              </a:rPr>
              <a:t>komple bir sürecin sonucudur. </a:t>
            </a:r>
          </a:p>
          <a:p>
            <a:pPr marL="114300" indent="0">
              <a:buNone/>
            </a:pP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Sınavda başarılı olmak için </a:t>
            </a:r>
            <a:r>
              <a:rPr lang="tr-TR" dirty="0">
                <a:latin typeface="Arial" panose="020B0604020202020204" pitchFamily="34" charset="0"/>
                <a:cs typeface="Arial" panose="020B0604020202020204" pitchFamily="34" charset="0"/>
              </a:rPr>
              <a:t>bu süreci 2 aşamalı olarak ele almamız gerekiyor. Bunlar:</a:t>
            </a:r>
          </a:p>
          <a:p>
            <a:pPr lvl="0"/>
            <a:r>
              <a:rPr lang="tr-TR" b="1" dirty="0">
                <a:latin typeface="Arial" panose="020B0604020202020204" pitchFamily="34" charset="0"/>
                <a:cs typeface="Arial" panose="020B0604020202020204" pitchFamily="34" charset="0"/>
              </a:rPr>
              <a:t>Sınava hazırlık sürecinde yapılması gerekenler.</a:t>
            </a:r>
            <a:endParaRPr lang="tr-TR" dirty="0">
              <a:latin typeface="Arial" panose="020B0604020202020204" pitchFamily="34" charset="0"/>
              <a:cs typeface="Arial" panose="020B0604020202020204" pitchFamily="34" charset="0"/>
            </a:endParaRPr>
          </a:p>
          <a:p>
            <a:pPr lvl="0"/>
            <a:r>
              <a:rPr lang="tr-TR" b="1" dirty="0">
                <a:latin typeface="Arial" panose="020B0604020202020204" pitchFamily="34" charset="0"/>
                <a:cs typeface="Arial" panose="020B0604020202020204" pitchFamily="34" charset="0"/>
              </a:rPr>
              <a:t>Sınav anında yapılması gerekenler.</a:t>
            </a:r>
            <a:endParaRPr lang="tr-TR" dirty="0">
              <a:latin typeface="Arial" panose="020B0604020202020204" pitchFamily="34" charset="0"/>
              <a:cs typeface="Arial" panose="020B0604020202020204" pitchFamily="34" charset="0"/>
            </a:endParaRP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628800"/>
            <a:ext cx="295232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17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4000" b="1" dirty="0">
                <a:solidFill>
                  <a:schemeClr val="tx1"/>
                </a:solidFill>
                <a:latin typeface="Arial" panose="020B0604020202020204" pitchFamily="34" charset="0"/>
                <a:cs typeface="Arial" panose="020B0604020202020204" pitchFamily="34" charset="0"/>
              </a:rPr>
              <a:t>Sınavlar bir yarışma değildir. </a:t>
            </a:r>
          </a:p>
        </p:txBody>
      </p:sp>
      <p:sp>
        <p:nvSpPr>
          <p:cNvPr id="3" name="İçerik Yer Tutucusu 2"/>
          <p:cNvSpPr>
            <a:spLocks noGrp="1"/>
          </p:cNvSpPr>
          <p:nvPr>
            <p:ph idx="1"/>
          </p:nvPr>
        </p:nvSpPr>
        <p:spPr>
          <a:solidFill>
            <a:schemeClr val="accent5">
              <a:lumMod val="40000"/>
              <a:lumOff val="60000"/>
            </a:schemeClr>
          </a:solidFill>
        </p:spPr>
        <p:txBody>
          <a:bodyPr>
            <a:normAutofit lnSpcReduction="10000"/>
          </a:bodyPr>
          <a:lstStyle/>
          <a:p>
            <a:r>
              <a:rPr lang="tr-TR" b="1" dirty="0">
                <a:latin typeface="Arial" panose="020B0604020202020204" pitchFamily="34" charset="0"/>
                <a:cs typeface="Arial" panose="020B0604020202020204" pitchFamily="34" charset="0"/>
              </a:rPr>
              <a:t>Başkalarıyla yarışmayın</a:t>
            </a:r>
            <a:r>
              <a:rPr lang="tr-TR" dirty="0">
                <a:latin typeface="Arial" panose="020B0604020202020204" pitchFamily="34" charset="0"/>
                <a:cs typeface="Arial" panose="020B0604020202020204" pitchFamily="34" charset="0"/>
              </a:rPr>
              <a:t>. Ama kendinizi daha da geliştirerek her sınavda </a:t>
            </a:r>
            <a:r>
              <a:rPr lang="tr-TR" b="1" dirty="0">
                <a:latin typeface="Arial" panose="020B0604020202020204" pitchFamily="34" charset="0"/>
                <a:cs typeface="Arial" panose="020B0604020202020204" pitchFamily="34" charset="0"/>
              </a:rPr>
              <a:t>kendinizle yarışın</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Sınav hazırlığını bir gerginlik ve stres haline getirmeyin</a:t>
            </a:r>
            <a:r>
              <a:rPr lang="tr-TR" dirty="0">
                <a:latin typeface="Arial" panose="020B0604020202020204" pitchFamily="34" charset="0"/>
                <a:cs typeface="Arial" panose="020B0604020202020204" pitchFamily="34" charset="0"/>
              </a:rPr>
              <a:t>; bunu olağan ve zevkle yaptığınız bir öğrenme süreci olarak görün. Kendinizi aştığınızda, attığınız her adım zaten sizi başarıya ulaştıracaktır.</a:t>
            </a:r>
          </a:p>
          <a:p>
            <a:r>
              <a:rPr lang="tr-TR" b="1" dirty="0">
                <a:latin typeface="Arial" panose="020B0604020202020204" pitchFamily="34" charset="0"/>
                <a:cs typeface="Arial" panose="020B0604020202020204" pitchFamily="34" charset="0"/>
              </a:rPr>
              <a:t>Kendinizi kimseyle karşılaştırmayın</a:t>
            </a:r>
            <a:r>
              <a:rPr lang="tr-TR" dirty="0">
                <a:latin typeface="Arial" panose="020B0604020202020204" pitchFamily="34" charset="0"/>
                <a:cs typeface="Arial" panose="020B0604020202020204" pitchFamily="34" charset="0"/>
              </a:rPr>
              <a:t>. Çünkü herkesin özellikleri, öğrenme gücü, olanakları ve ortamı farklıdır. Herkes ayrı bir insandır, elbette farklılıklar olacaktır.    </a:t>
            </a:r>
          </a:p>
          <a:p>
            <a:r>
              <a:rPr lang="tr-TR" b="1" dirty="0">
                <a:latin typeface="Arial" panose="020B0604020202020204" pitchFamily="34" charset="0"/>
                <a:cs typeface="Arial" panose="020B0604020202020204" pitchFamily="34" charset="0"/>
              </a:rPr>
              <a:t>Başarıyı da başarısızlığı da abartmayın</a:t>
            </a:r>
            <a:r>
              <a:rPr lang="tr-TR" dirty="0">
                <a:latin typeface="Arial" panose="020B0604020202020204" pitchFamily="34" charset="0"/>
                <a:cs typeface="Arial" panose="020B0604020202020204" pitchFamily="34" charset="0"/>
              </a:rPr>
              <a:t>. Bir sınavda başarılı olmak ya da bir dersten başarısız olmak </a:t>
            </a:r>
            <a:r>
              <a:rPr lang="tr-TR" b="1" dirty="0">
                <a:latin typeface="Arial" panose="020B0604020202020204" pitchFamily="34" charset="0"/>
                <a:cs typeface="Arial" panose="020B0604020202020204" pitchFamily="34" charset="0"/>
              </a:rPr>
              <a:t>hiçbir zaman hayattaki başarının ölçüsü olamaz</a:t>
            </a:r>
            <a:r>
              <a:rPr lang="tr-TR" dirty="0">
                <a:latin typeface="Arial" panose="020B0604020202020204" pitchFamily="34" charset="0"/>
                <a:cs typeface="Arial" panose="020B0604020202020204" pitchFamily="34" charset="0"/>
              </a:rPr>
              <a:t>. Önünüzde gireceğiniz daha pek çok sınav bulunduğunu unutmayın.  </a:t>
            </a:r>
          </a:p>
        </p:txBody>
      </p:sp>
    </p:spTree>
    <p:extLst>
      <p:ext uri="{BB962C8B-B14F-4D97-AF65-F5344CB8AC3E}">
        <p14:creationId xmlns:p14="http://schemas.microsoft.com/office/powerpoint/2010/main" val="3370388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latin typeface="Arial" panose="020B0604020202020204" pitchFamily="34" charset="0"/>
                <a:cs typeface="Arial" panose="020B0604020202020204" pitchFamily="34" charset="0"/>
              </a:rPr>
              <a:t>Kaynakça</a:t>
            </a:r>
          </a:p>
        </p:txBody>
      </p:sp>
      <p:sp>
        <p:nvSpPr>
          <p:cNvPr id="3" name="İçerik Yer Tutucusu 2"/>
          <p:cNvSpPr>
            <a:spLocks noGrp="1"/>
          </p:cNvSpPr>
          <p:nvPr>
            <p:ph idx="1"/>
          </p:nvPr>
        </p:nvSpPr>
        <p:spPr/>
        <p:txBody>
          <a:bodyPr/>
          <a:lstStyle/>
          <a:p>
            <a:r>
              <a:rPr lang="tr-TR" dirty="0">
                <a:hlinkClick r:id="rId2"/>
              </a:rPr>
              <a:t>https://www.mentalup.net/blog/sinavda-basarili-olmak-icin-ne-yapmaliyim</a:t>
            </a:r>
            <a:endParaRPr lang="tr-TR" dirty="0"/>
          </a:p>
          <a:p>
            <a:r>
              <a:rPr lang="tr-TR" dirty="0">
                <a:hlinkClick r:id="rId3"/>
              </a:rPr>
              <a:t>http://www.suleymansen.com/?pnum=123&amp;pt=S%C4%B1navlarda+Ba%C5%9Far%C4%B1l%C4%B1+Olman%C4%B1n+Yollar%C4%B1</a:t>
            </a:r>
            <a:endParaRPr lang="tr-TR" dirty="0"/>
          </a:p>
          <a:p>
            <a:r>
              <a:rPr lang="tr-TR" dirty="0">
                <a:hlinkClick r:id="rId4"/>
              </a:rPr>
              <a:t>http://www.obi.bilkent.edu.tr/formlar/saglikbirimi/kahvalti.pdf</a:t>
            </a:r>
            <a:endParaRPr lang="tr-TR" dirty="0"/>
          </a:p>
          <a:p>
            <a:r>
              <a:rPr lang="tr-TR" dirty="0"/>
              <a:t>https://www.kigem.com/beslenme-zekayi-nasil-acar.html</a:t>
            </a:r>
          </a:p>
        </p:txBody>
      </p:sp>
    </p:spTree>
    <p:extLst>
      <p:ext uri="{BB962C8B-B14F-4D97-AF65-F5344CB8AC3E}">
        <p14:creationId xmlns:p14="http://schemas.microsoft.com/office/powerpoint/2010/main" val="108745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1">
              <a:lumMod val="85000"/>
            </a:schemeClr>
          </a:solidFill>
        </p:spPr>
        <p:txBody>
          <a:bodyPr/>
          <a:lstStyle/>
          <a:p>
            <a:pPr marL="342900" lvl="0" indent="-228600" algn="ctr">
              <a:spcBef>
                <a:spcPct val="20000"/>
              </a:spcBef>
            </a:pPr>
            <a:br>
              <a:rPr lang="tr-TR" sz="2000" b="1" i="1" cap="all" spc="0" dirty="0">
                <a:solidFill>
                  <a:srgbClr val="2F2B20"/>
                </a:solidFill>
                <a:latin typeface="Arial" panose="020B0604020202020204" pitchFamily="34" charset="0"/>
                <a:ea typeface="+mn-ea"/>
                <a:cs typeface="Arial" panose="020B0604020202020204" pitchFamily="34" charset="0"/>
              </a:rPr>
            </a:br>
            <a:br>
              <a:rPr lang="tr-TR" sz="2000" b="1" i="1" cap="all" spc="0" dirty="0">
                <a:solidFill>
                  <a:srgbClr val="2F2B20"/>
                </a:solidFill>
                <a:latin typeface="Arial" panose="020B0604020202020204" pitchFamily="34" charset="0"/>
                <a:ea typeface="+mn-ea"/>
                <a:cs typeface="Arial" panose="020B0604020202020204" pitchFamily="34" charset="0"/>
              </a:rPr>
            </a:br>
            <a:r>
              <a:rPr lang="tr-TR" sz="2800" b="1" cap="all" spc="0" dirty="0">
                <a:solidFill>
                  <a:srgbClr val="2F2B20"/>
                </a:solidFill>
                <a:latin typeface="Arial" panose="020B0604020202020204" pitchFamily="34" charset="0"/>
                <a:ea typeface="+mn-ea"/>
                <a:cs typeface="Arial" panose="020B0604020202020204" pitchFamily="34" charset="0"/>
              </a:rPr>
              <a:t>1- SINAVA HAZIRLIK SÜRECİNDE YAPILMASI GEREKENLER</a:t>
            </a:r>
            <a:br>
              <a:rPr lang="tr-TR" sz="2800" b="1" spc="0" dirty="0">
                <a:solidFill>
                  <a:srgbClr val="2F2B20"/>
                </a:solidFill>
                <a:latin typeface="Arial" panose="020B0604020202020204" pitchFamily="34" charset="0"/>
                <a:ea typeface="+mn-ea"/>
                <a:cs typeface="Arial" panose="020B0604020202020204" pitchFamily="34" charset="0"/>
              </a:rPr>
            </a:br>
            <a:endParaRPr lang="tr-TR" sz="28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02554" y="1556792"/>
            <a:ext cx="4961534" cy="4944616"/>
          </a:xfrm>
          <a:solidFill>
            <a:schemeClr val="accent5">
              <a:lumMod val="60000"/>
              <a:lumOff val="40000"/>
            </a:schemeClr>
          </a:solidFill>
        </p:spPr>
        <p:txBody>
          <a:bodyPr>
            <a:normAutofit fontScale="92500"/>
          </a:bodyPr>
          <a:lstStyle/>
          <a:p>
            <a:pPr marL="114300" indent="0">
              <a:buNone/>
            </a:pPr>
            <a:r>
              <a:rPr lang="tr-TR" dirty="0">
                <a:latin typeface="Arial" panose="020B0604020202020204" pitchFamily="34" charset="0"/>
                <a:cs typeface="Arial" panose="020B0604020202020204" pitchFamily="34" charset="0"/>
              </a:rPr>
              <a:t>Sınava hazırlık süreci </a:t>
            </a:r>
            <a:r>
              <a:rPr lang="tr-TR" b="1" dirty="0">
                <a:latin typeface="Arial" panose="020B0604020202020204" pitchFamily="34" charset="0"/>
                <a:cs typeface="Arial" panose="020B0604020202020204" pitchFamily="34" charset="0"/>
              </a:rPr>
              <a:t>koca bir eğitim dönemini </a:t>
            </a:r>
            <a:r>
              <a:rPr lang="tr-TR" dirty="0">
                <a:latin typeface="Arial" panose="020B0604020202020204" pitchFamily="34" charset="0"/>
                <a:cs typeface="Arial" panose="020B0604020202020204" pitchFamily="34" charset="0"/>
              </a:rPr>
              <a:t>ifade eder.</a:t>
            </a:r>
          </a:p>
          <a:p>
            <a:pPr marL="114300" indent="0">
              <a:buNone/>
            </a:pPr>
            <a:r>
              <a:rPr lang="tr-TR" b="1" dirty="0">
                <a:latin typeface="Arial" panose="020B0604020202020204" pitchFamily="34" charset="0"/>
                <a:cs typeface="Arial" panose="020B0604020202020204" pitchFamily="34" charset="0"/>
              </a:rPr>
              <a:t>SINAVLAR sadece BİLGİYİ ölçmez</a:t>
            </a:r>
            <a:r>
              <a:rPr lang="tr-TR" dirty="0">
                <a:latin typeface="Arial" panose="020B0604020202020204" pitchFamily="34" charset="0"/>
                <a:cs typeface="Arial" panose="020B0604020202020204" pitchFamily="34" charset="0"/>
              </a:rPr>
              <a:t>. Elbette BİLGİ ön plandadır. Ancak çok bilgili olup sınav kaygısı varsa başarı düşer. Ya da öğrenci çok çalışmış ama bilinçaltı ve hafızayı etkili kullanamıyorsa performansı düşer.</a:t>
            </a:r>
          </a:p>
          <a:p>
            <a:pPr marL="114300" indent="0" fontAlgn="base">
              <a:buNone/>
            </a:pPr>
            <a:r>
              <a:rPr lang="tr-TR" dirty="0">
                <a:latin typeface="Arial" panose="020B0604020202020204" pitchFamily="34" charset="0"/>
                <a:cs typeface="Arial" panose="020B0604020202020204" pitchFamily="34" charset="0"/>
              </a:rPr>
              <a:t>Bilginin yanında; </a:t>
            </a:r>
            <a:r>
              <a:rPr lang="tr-TR" b="1" dirty="0">
                <a:latin typeface="Arial" panose="020B0604020202020204" pitchFamily="34" charset="0"/>
                <a:cs typeface="Arial" panose="020B0604020202020204" pitchFamily="34" charset="0"/>
              </a:rPr>
              <a:t>konsantrasyon ve dikkat, özgüven</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sakinlik ve rahatlık, olumlu düşünce ve başarıya olan inanç, motivasyon, pratiklik ve zamanı iyi kullanma, okuduğunu anlama ve yorumlama</a:t>
            </a:r>
            <a:r>
              <a:rPr lang="tr-TR" dirty="0">
                <a:latin typeface="Arial" panose="020B0604020202020204" pitchFamily="34" charset="0"/>
                <a:cs typeface="Arial" panose="020B0604020202020204" pitchFamily="34" charset="0"/>
              </a:rPr>
              <a:t> gibi faktörler de hedefe giden yolda çok önemlidir.</a:t>
            </a:r>
          </a:p>
          <a:p>
            <a:pPr marL="114300" indent="0">
              <a:buNone/>
            </a:pPr>
            <a:endParaRPr lang="tr-TR" dirty="0">
              <a:latin typeface="Arial" panose="020B0604020202020204" pitchFamily="34" charset="0"/>
              <a:cs typeface="Arial" panose="020B0604020202020204" pitchFamily="34" charset="0"/>
            </a:endParaRPr>
          </a:p>
          <a:p>
            <a:endParaRPr lang="tr-TR" dirty="0"/>
          </a:p>
          <a:p>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556792"/>
            <a:ext cx="280831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76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7787208" cy="1368152"/>
          </a:xfrm>
          <a:solidFill>
            <a:schemeClr val="bg1">
              <a:lumMod val="85000"/>
            </a:schemeClr>
          </a:solidFill>
        </p:spPr>
        <p:txBody>
          <a:bodyPr/>
          <a:lstStyle/>
          <a:p>
            <a:pPr marL="342900" lvl="0" indent="-228600" algn="ctr">
              <a:spcBef>
                <a:spcPct val="20000"/>
              </a:spcBef>
            </a:pPr>
            <a:r>
              <a:rPr lang="tr-TR" sz="4000" b="1" dirty="0">
                <a:solidFill>
                  <a:schemeClr val="tx1"/>
                </a:solidFill>
                <a:latin typeface="Arial" panose="020B0604020202020204" pitchFamily="34" charset="0"/>
                <a:cs typeface="Arial" panose="020B0604020202020204" pitchFamily="34" charset="0"/>
              </a:rPr>
              <a:t>Ters Motivasyondan Kurtulmak</a:t>
            </a:r>
            <a:endParaRPr lang="tr-TR" sz="4000"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02554" y="1556792"/>
            <a:ext cx="5122912" cy="4680520"/>
          </a:xfrm>
          <a:solidFill>
            <a:schemeClr val="accent5">
              <a:lumMod val="60000"/>
              <a:lumOff val="40000"/>
            </a:schemeClr>
          </a:solidFill>
        </p:spPr>
        <p:txBody>
          <a:bodyPr>
            <a:normAutofit fontScale="70000" lnSpcReduction="20000"/>
          </a:bodyPr>
          <a:lstStyle/>
          <a:p>
            <a:pPr marL="114300" indent="0">
              <a:buNone/>
            </a:pPr>
            <a:endParaRPr lang="tr-TR" dirty="0"/>
          </a:p>
          <a:p>
            <a:endParaRPr lang="tr-TR" dirty="0">
              <a:latin typeface="Arial" panose="020B0604020202020204" pitchFamily="34" charset="0"/>
              <a:cs typeface="Arial" panose="020B0604020202020204" pitchFamily="34" charset="0"/>
            </a:endParaRPr>
          </a:p>
          <a:p>
            <a:pPr marL="114300" indent="0">
              <a:buNone/>
            </a:pPr>
            <a:r>
              <a:rPr lang="tr-TR" b="1" dirty="0">
                <a:latin typeface="Arial" panose="020B0604020202020204" pitchFamily="34" charset="0"/>
                <a:cs typeface="Arial" panose="020B0604020202020204" pitchFamily="34" charset="0"/>
              </a:rPr>
              <a:t>Her şeyden önce ters motivasyondan kurtulmalısınız</a:t>
            </a:r>
            <a:r>
              <a:rPr lang="tr-TR" dirty="0">
                <a:latin typeface="Arial" panose="020B0604020202020204" pitchFamily="34" charset="0"/>
                <a:cs typeface="Arial" panose="020B0604020202020204" pitchFamily="34" charset="0"/>
              </a:rPr>
              <a:t>.</a:t>
            </a:r>
          </a:p>
          <a:p>
            <a:pPr marL="114300" indent="0">
              <a:buNone/>
            </a:pP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Çok çalışıyorum ama sınavda yapamıyorum,</a:t>
            </a: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Sınavda bildiğimi unutuyorum,</a:t>
            </a: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Sınav süresi bana yetmiyor,</a:t>
            </a: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Sınavda çok heyecanlanıyorum,</a:t>
            </a:r>
            <a:endParaRPr lang="tr-TR" dirty="0">
              <a:latin typeface="Arial" panose="020B0604020202020204" pitchFamily="34" charset="0"/>
              <a:cs typeface="Arial" panose="020B0604020202020204" pitchFamily="34" charset="0"/>
            </a:endParaRPr>
          </a:p>
          <a:p>
            <a:pPr lvl="0"/>
            <a:r>
              <a:rPr lang="tr-TR" i="1" dirty="0">
                <a:latin typeface="Arial" panose="020B0604020202020204" pitchFamily="34" charset="0"/>
                <a:cs typeface="Arial" panose="020B0604020202020204" pitchFamily="34" charset="0"/>
              </a:rPr>
              <a:t>Çok çalışıyorum ama başaramıyorum </a:t>
            </a:r>
          </a:p>
          <a:p>
            <a:pPr marL="114300" lvl="0" indent="0">
              <a:buNone/>
            </a:pPr>
            <a:endParaRPr lang="tr-TR" i="1" dirty="0">
              <a:latin typeface="Arial" panose="020B0604020202020204" pitchFamily="34" charset="0"/>
              <a:cs typeface="Arial" panose="020B0604020202020204" pitchFamily="34" charset="0"/>
            </a:endParaRPr>
          </a:p>
          <a:p>
            <a:pPr marL="114300" lvl="0" indent="0">
              <a:buNone/>
            </a:pPr>
            <a:r>
              <a:rPr lang="tr-TR" i="1" dirty="0">
                <a:latin typeface="Arial" panose="020B0604020202020204" pitchFamily="34" charset="0"/>
                <a:cs typeface="Arial" panose="020B0604020202020204" pitchFamily="34" charset="0"/>
              </a:rPr>
              <a:t>ş</a:t>
            </a:r>
            <a:r>
              <a:rPr lang="tr-TR" dirty="0">
                <a:latin typeface="Arial" panose="020B0604020202020204" pitchFamily="34" charset="0"/>
                <a:cs typeface="Arial" panose="020B0604020202020204" pitchFamily="34" charset="0"/>
              </a:rPr>
              <a:t>eklindeki </a:t>
            </a:r>
            <a:r>
              <a:rPr lang="tr-TR" b="1" dirty="0">
                <a:latin typeface="Arial" panose="020B0604020202020204" pitchFamily="34" charset="0"/>
                <a:cs typeface="Arial" panose="020B0604020202020204" pitchFamily="34" charset="0"/>
              </a:rPr>
              <a:t>moral bozucu düşünceleri terk etmelisiniz</a:t>
            </a:r>
            <a:r>
              <a:rPr lang="tr-TR" dirty="0">
                <a:latin typeface="Arial" panose="020B0604020202020204" pitchFamily="34" charset="0"/>
                <a:cs typeface="Arial" panose="020B0604020202020204" pitchFamily="34" charset="0"/>
              </a:rPr>
              <a:t>. Sınavda başarılı olmak için ne yapılmalı sorusuna verilecek ilk cevap </a:t>
            </a:r>
            <a:r>
              <a:rPr lang="tr-TR" b="1" dirty="0">
                <a:latin typeface="Arial" panose="020B0604020202020204" pitchFamily="34" charset="0"/>
                <a:cs typeface="Arial" panose="020B0604020202020204" pitchFamily="34" charset="0"/>
              </a:rPr>
              <a:t>karamsarlıktan kurtulmak </a:t>
            </a:r>
            <a:r>
              <a:rPr lang="tr-TR" dirty="0">
                <a:latin typeface="Arial" panose="020B0604020202020204" pitchFamily="34" charset="0"/>
                <a:cs typeface="Arial" panose="020B0604020202020204" pitchFamily="34" charset="0"/>
              </a:rPr>
              <a:t>olmalıdır. Bu düşüncelerden kurtulmak için sınavda başarılı olmanın </a:t>
            </a:r>
            <a:r>
              <a:rPr lang="tr-TR" u="sng" dirty="0">
                <a:latin typeface="Arial" panose="020B0604020202020204" pitchFamily="34" charset="0"/>
                <a:cs typeface="Arial" panose="020B0604020202020204" pitchFamily="34" charset="0"/>
              </a:rPr>
              <a:t>size neler kazandıracağına</a:t>
            </a:r>
            <a:r>
              <a:rPr lang="tr-TR" dirty="0">
                <a:latin typeface="Arial" panose="020B0604020202020204" pitchFamily="34" charset="0"/>
                <a:cs typeface="Arial" panose="020B0604020202020204" pitchFamily="34" charset="0"/>
              </a:rPr>
              <a:t> odaklanmanız gerekir.</a:t>
            </a:r>
          </a:p>
          <a:p>
            <a:endParaRPr lang="tr-TR" dirty="0">
              <a:latin typeface="Arial" panose="020B0604020202020204" pitchFamily="34" charset="0"/>
              <a:cs typeface="Arial" panose="020B0604020202020204" pitchFamily="34" charset="0"/>
            </a:endParaRPr>
          </a:p>
          <a:p>
            <a:pPr marL="114300" indent="0">
              <a:buNone/>
            </a:pPr>
            <a:r>
              <a:rPr lang="tr-TR" dirty="0">
                <a:latin typeface="Arial" panose="020B0604020202020204" pitchFamily="34" charset="0"/>
                <a:cs typeface="Arial" panose="020B0604020202020204" pitchFamily="34" charset="0"/>
              </a:rPr>
              <a:t>İlkokul öğrencisi için ailesinin takdirini almak da bir çeşit motivasyondur. Sınava girecek kişi </a:t>
            </a:r>
            <a:r>
              <a:rPr lang="tr-TR" b="1" dirty="0">
                <a:latin typeface="Arial" panose="020B0604020202020204" pitchFamily="34" charset="0"/>
                <a:cs typeface="Arial" panose="020B0604020202020204" pitchFamily="34" charset="0"/>
              </a:rPr>
              <a:t>neyi amaçladığını ve başarılı olduğunda neyle ödüllendirileceğini bilmeli</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sonuca odaklanmalıdır.</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556792"/>
            <a:ext cx="273630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62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r>
              <a:rPr lang="tr-TR" sz="4000" b="1" dirty="0">
                <a:solidFill>
                  <a:schemeClr val="tx1"/>
                </a:solidFill>
                <a:latin typeface="Arial" panose="020B0604020202020204" pitchFamily="34" charset="0"/>
                <a:cs typeface="Arial" panose="020B0604020202020204" pitchFamily="34" charset="0"/>
              </a:rPr>
              <a:t>Dersi derste anlamanın önemi</a:t>
            </a:r>
          </a:p>
        </p:txBody>
      </p:sp>
      <p:sp>
        <p:nvSpPr>
          <p:cNvPr id="3" name="İçerik Yer Tutucusu 2"/>
          <p:cNvSpPr>
            <a:spLocks noGrp="1"/>
          </p:cNvSpPr>
          <p:nvPr>
            <p:ph idx="1"/>
          </p:nvPr>
        </p:nvSpPr>
        <p:spPr>
          <a:xfrm>
            <a:off x="457200" y="1600200"/>
            <a:ext cx="5626968" cy="4800600"/>
          </a:xfrm>
          <a:solidFill>
            <a:schemeClr val="accent5">
              <a:lumMod val="40000"/>
              <a:lumOff val="60000"/>
            </a:schemeClr>
          </a:solidFill>
        </p:spPr>
        <p:txBody>
          <a:bodyPr>
            <a:normAutofit lnSpcReduction="10000"/>
          </a:bodyPr>
          <a:lstStyle/>
          <a:p>
            <a:r>
              <a:rPr lang="tr-TR" dirty="0">
                <a:latin typeface="Arial" panose="020B0604020202020204" pitchFamily="34" charset="0"/>
                <a:cs typeface="Arial" panose="020B0604020202020204" pitchFamily="34" charset="0"/>
              </a:rPr>
              <a:t>Eğer ders esnasında </a:t>
            </a:r>
            <a:r>
              <a:rPr lang="tr-TR" b="1" dirty="0">
                <a:latin typeface="Arial" panose="020B0604020202020204" pitchFamily="34" charset="0"/>
                <a:cs typeface="Arial" panose="020B0604020202020204" pitchFamily="34" charset="0"/>
              </a:rPr>
              <a:t>tüm dikkatini derse verirsen ve konuyu o anda anlarsan sınav vakti geldiğinde birikmiş konulara yeniden çalışmak zorunda kalmazsın. </a:t>
            </a:r>
            <a:r>
              <a:rPr lang="tr-TR" dirty="0">
                <a:latin typeface="Arial" panose="020B0604020202020204" pitchFamily="34" charset="0"/>
                <a:cs typeface="Arial" panose="020B0604020202020204" pitchFamily="34" charset="0"/>
              </a:rPr>
              <a:t>Bilgilerini tazelemek üzere birkaç kez okuman yeterli olur.</a:t>
            </a:r>
          </a:p>
          <a:p>
            <a:r>
              <a:rPr lang="tr-TR" dirty="0">
                <a:latin typeface="Arial" panose="020B0604020202020204" pitchFamily="34" charset="0"/>
                <a:cs typeface="Arial" panose="020B0604020202020204" pitchFamily="34" charset="0"/>
              </a:rPr>
              <a:t>Ayrıca, derse ayırmak istemediğin 30-40 </a:t>
            </a:r>
            <a:r>
              <a:rPr lang="tr-TR" dirty="0" err="1">
                <a:latin typeface="Arial" panose="020B0604020202020204" pitchFamily="34" charset="0"/>
                <a:cs typeface="Arial" panose="020B0604020202020204" pitchFamily="34" charset="0"/>
              </a:rPr>
              <a:t>dk</a:t>
            </a:r>
            <a:r>
              <a:rPr lang="tr-TR" dirty="0">
                <a:latin typeface="Arial" panose="020B0604020202020204" pitchFamily="34" charset="0"/>
                <a:cs typeface="Arial" panose="020B0604020202020204" pitchFamily="34" charset="0"/>
              </a:rPr>
              <a:t> sonradan konuyu anlaman için birkaç saat ayırmanı gerektirebilir. Yani,</a:t>
            </a:r>
            <a:r>
              <a:rPr lang="tr-TR" b="1" dirty="0">
                <a:latin typeface="Arial" panose="020B0604020202020204" pitchFamily="34" charset="0"/>
                <a:cs typeface="Arial" panose="020B0604020202020204" pitchFamily="34" charset="0"/>
              </a:rPr>
              <a:t> dersi derste anlamak en zahmetsiz ve en etkili yöntemdir.</a:t>
            </a:r>
            <a:r>
              <a:rPr lang="tr-TR" dirty="0">
                <a:latin typeface="Arial" panose="020B0604020202020204" pitchFamily="34" charset="0"/>
                <a:cs typeface="Arial" panose="020B0604020202020204" pitchFamily="34" charset="0"/>
              </a:rPr>
              <a:t> Çok ders çalışmayı sevmiyorsan en güzeli ders esnasında öğretmenin anlattıklarına konsantre olmaktır.</a:t>
            </a:r>
          </a:p>
          <a:p>
            <a:endParaRPr lang="tr-TR" dirty="0">
              <a:latin typeface="Arial" panose="020B0604020202020204" pitchFamily="34" charset="0"/>
              <a:cs typeface="Arial" panose="020B0604020202020204"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239469"/>
            <a:ext cx="235267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89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1">
              <a:lumMod val="40000"/>
              <a:lumOff val="60000"/>
            </a:schemeClr>
          </a:solidFill>
        </p:spPr>
        <p:txBody>
          <a:bodyPr/>
          <a:lstStyle/>
          <a:p>
            <a:r>
              <a:rPr lang="tr-TR" b="1" dirty="0">
                <a:solidFill>
                  <a:schemeClr val="tx1"/>
                </a:solidFill>
                <a:latin typeface="Arial" panose="020B0604020202020204" pitchFamily="34" charset="0"/>
                <a:cs typeface="Arial" panose="020B0604020202020204" pitchFamily="34" charset="0"/>
              </a:rPr>
              <a:t>Çalışma Planı Yapmak</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395536" y="2060848"/>
            <a:ext cx="3970784" cy="3888432"/>
          </a:xfrm>
          <a:solidFill>
            <a:schemeClr val="accent5">
              <a:lumMod val="40000"/>
              <a:lumOff val="60000"/>
            </a:schemeClr>
          </a:solidFill>
        </p:spPr>
        <p:txBody>
          <a:bodyPr>
            <a:normAutofit fontScale="77500" lnSpcReduction="20000"/>
          </a:bodyPr>
          <a:lstStyle/>
          <a:p>
            <a:r>
              <a:rPr lang="tr-TR" dirty="0"/>
              <a:t> </a:t>
            </a:r>
            <a:r>
              <a:rPr lang="tr-TR" dirty="0">
                <a:latin typeface="Arial" panose="020B0604020202020204" pitchFamily="34" charset="0"/>
                <a:cs typeface="Arial" panose="020B0604020202020204" pitchFamily="34" charset="0"/>
              </a:rPr>
              <a:t>Başarılı olmak için, sınavda sorumlu olduğumuz konulara </a:t>
            </a:r>
            <a:r>
              <a:rPr lang="tr-TR" b="1" dirty="0">
                <a:latin typeface="Arial" panose="020B0604020202020204" pitchFamily="34" charset="0"/>
                <a:cs typeface="Arial" panose="020B0604020202020204" pitchFamily="34" charset="0"/>
              </a:rPr>
              <a:t>son gün değil; öğrenim dönemi içerisinde, programlı bir şekilde </a:t>
            </a:r>
            <a:r>
              <a:rPr lang="tr-TR" dirty="0">
                <a:latin typeface="Arial" panose="020B0604020202020204" pitchFamily="34" charset="0"/>
                <a:cs typeface="Arial" panose="020B0604020202020204" pitchFamily="34" charset="0"/>
              </a:rPr>
              <a:t>çalışmalıyız. Kendi  çalışma planlarınızı günlük veya haftalık yapabilirsiniz</a:t>
            </a:r>
            <a:r>
              <a:rPr lang="tr-TR" dirty="0"/>
              <a:t>. </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Programınızı hazırlarken mutlaka </a:t>
            </a:r>
            <a:r>
              <a:rPr lang="tr-TR" b="1" dirty="0">
                <a:latin typeface="Arial" panose="020B0604020202020204" pitchFamily="34" charset="0"/>
                <a:cs typeface="Arial" panose="020B0604020202020204" pitchFamily="34" charset="0"/>
              </a:rPr>
              <a:t>ikiye bölün</a:t>
            </a:r>
            <a:r>
              <a:rPr lang="tr-TR" dirty="0">
                <a:latin typeface="Arial" panose="020B0604020202020204" pitchFamily="34" charset="0"/>
                <a:cs typeface="Arial" panose="020B0604020202020204" pitchFamily="34" charset="0"/>
              </a:rPr>
              <a:t>. İlki hocalarınızın size anlattığı konuları güzelce tekrar edip bu konularla ilgili yeterince soru çözeceğiniz bölüm. İkincisi ise, önceden işlenmiş fakat eksik olduğunuz konuları öğrenip bol bol soru çözeceğiniz bölüm.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064905"/>
            <a:ext cx="297941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2064904"/>
            <a:ext cx="3456385" cy="38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54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579296" cy="1143000"/>
          </a:xfrm>
          <a:solidFill>
            <a:schemeClr val="accent1">
              <a:lumMod val="40000"/>
              <a:lumOff val="60000"/>
            </a:schemeClr>
          </a:solidFill>
        </p:spPr>
        <p:txBody>
          <a:bodyPr/>
          <a:lstStyle/>
          <a:p>
            <a:r>
              <a:rPr lang="tr-TR" b="1" dirty="0">
                <a:solidFill>
                  <a:schemeClr val="tx1"/>
                </a:solidFill>
                <a:latin typeface="Arial" panose="020B0604020202020204" pitchFamily="34" charset="0"/>
                <a:cs typeface="Arial" panose="020B0604020202020204" pitchFamily="34" charset="0"/>
              </a:rPr>
              <a:t>Kendimizi Test Etmek</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57200" y="1600200"/>
            <a:ext cx="5842992" cy="4800600"/>
          </a:xfrm>
          <a:solidFill>
            <a:schemeClr val="accent5">
              <a:lumMod val="60000"/>
              <a:lumOff val="40000"/>
            </a:schemeClr>
          </a:solidFill>
        </p:spPr>
        <p:txBody>
          <a:bodyPr>
            <a:normAutofit fontScale="92500" lnSpcReduction="10000"/>
          </a:bodyPr>
          <a:lstStyle/>
          <a:p>
            <a:r>
              <a:rPr lang="tr-TR" dirty="0">
                <a:latin typeface="Arial" panose="020B0604020202020204" pitchFamily="34" charset="0"/>
                <a:cs typeface="Arial" panose="020B0604020202020204" pitchFamily="34" charset="0"/>
              </a:rPr>
              <a:t>Sınava hazırlık sürecinde </a:t>
            </a:r>
            <a:r>
              <a:rPr lang="tr-TR" b="1" dirty="0">
                <a:latin typeface="Arial" panose="020B0604020202020204" pitchFamily="34" charset="0"/>
                <a:cs typeface="Arial" panose="020B0604020202020204" pitchFamily="34" charset="0"/>
              </a:rPr>
              <a:t>kendimizi test ederek eksiklerimizi görüp, tamamlama şansına sahip olabiliriz.</a:t>
            </a:r>
            <a:r>
              <a:rPr lang="tr-TR" dirty="0">
                <a:latin typeface="Arial" panose="020B0604020202020204" pitchFamily="34" charset="0"/>
                <a:cs typeface="Arial" panose="020B0604020202020204" pitchFamily="34" charset="0"/>
              </a:rPr>
              <a:t> Çalışma soruları çözmek, sınavda başarılı olmak için oldukça önemlidir.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Hazırlandığımız </a:t>
            </a:r>
            <a:r>
              <a:rPr lang="tr-TR" b="1" dirty="0">
                <a:latin typeface="Arial" panose="020B0604020202020204" pitchFamily="34" charset="0"/>
                <a:cs typeface="Arial" panose="020B0604020202020204" pitchFamily="34" charset="0"/>
              </a:rPr>
              <a:t>sınava emsal teşkil eden deneme sınavları  ve çalışma soruları sayesinde yanlış yaptığımız soruların doğru cevabını bir kez daha hatırlamış </a:t>
            </a:r>
            <a:r>
              <a:rPr lang="tr-TR" dirty="0">
                <a:latin typeface="Arial" panose="020B0604020202020204" pitchFamily="34" charset="0"/>
                <a:cs typeface="Arial" panose="020B0604020202020204" pitchFamily="34" charset="0"/>
              </a:rPr>
              <a:t>oluruz. Bununla birlikte pratik yapmış olacağımız için sınav günü, sınav süresini oldukça etkin kullanabilir ve sınav kaygısını azaltabiliriz. Ayrıca tekrar etmek, bilgilerin hafızamızda kalıcı olmasını sağlayan güçlü yöntemlerden biridir. </a:t>
            </a:r>
          </a:p>
          <a:p>
            <a:pPr marL="114300" indent="0">
              <a:buNone/>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642025"/>
            <a:ext cx="280831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88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2">
              <a:lumMod val="40000"/>
              <a:lumOff val="60000"/>
            </a:schemeClr>
          </a:solidFill>
        </p:spPr>
        <p:txBody>
          <a:bodyPr/>
          <a:lstStyle/>
          <a:p>
            <a:pPr algn="ctr"/>
            <a:r>
              <a:rPr lang="tr-TR" sz="3600" b="1" dirty="0">
                <a:solidFill>
                  <a:schemeClr val="tx1"/>
                </a:solidFill>
                <a:latin typeface="Arial" panose="020B0604020202020204" pitchFamily="34" charset="0"/>
                <a:cs typeface="Arial" panose="020B0604020202020204" pitchFamily="34" charset="0"/>
              </a:rPr>
              <a:t>Tekrar Stratejilerini Kullanmak</a:t>
            </a:r>
          </a:p>
        </p:txBody>
      </p:sp>
      <p:sp>
        <p:nvSpPr>
          <p:cNvPr id="3" name="İçerik Yer Tutucusu 2"/>
          <p:cNvSpPr>
            <a:spLocks noGrp="1"/>
          </p:cNvSpPr>
          <p:nvPr>
            <p:ph idx="1"/>
          </p:nvPr>
        </p:nvSpPr>
        <p:spPr>
          <a:xfrm>
            <a:off x="457200" y="1600200"/>
            <a:ext cx="7139136" cy="4800600"/>
          </a:xfrm>
          <a:solidFill>
            <a:schemeClr val="accent5">
              <a:lumMod val="40000"/>
              <a:lumOff val="60000"/>
            </a:schemeClr>
          </a:solidFill>
        </p:spPr>
        <p:txBody>
          <a:bodyPr/>
          <a:lstStyle/>
          <a:p>
            <a:r>
              <a:rPr lang="tr-TR" dirty="0">
                <a:latin typeface="Arial" panose="020B0604020202020204" pitchFamily="34" charset="0"/>
                <a:cs typeface="Arial" panose="020B0604020202020204" pitchFamily="34" charset="0"/>
              </a:rPr>
              <a:t>Kuvvetli öğrenilen bilgi, </a:t>
            </a:r>
            <a:r>
              <a:rPr lang="tr-TR" b="1" dirty="0">
                <a:latin typeface="Arial" panose="020B0604020202020204" pitchFamily="34" charset="0"/>
                <a:cs typeface="Arial" panose="020B0604020202020204" pitchFamily="34" charset="0"/>
              </a:rPr>
              <a:t>tekrarla zamana yayarak öğrenilen bilgidir</a:t>
            </a:r>
            <a:r>
              <a:rPr lang="tr-TR" dirty="0">
                <a:latin typeface="Arial" panose="020B0604020202020204" pitchFamily="34" charset="0"/>
                <a:cs typeface="Arial" panose="020B0604020202020204" pitchFamily="34" charset="0"/>
              </a:rPr>
              <a:t>. Grafikte de görüldüğü gibi düzenli </a:t>
            </a:r>
            <a:r>
              <a:rPr lang="tr-TR" dirty="0" err="1">
                <a:latin typeface="Arial" panose="020B0604020202020204" pitchFamily="34" charset="0"/>
                <a:cs typeface="Arial" panose="020B0604020202020204" pitchFamily="34" charset="0"/>
              </a:rPr>
              <a:t>terarlarla</a:t>
            </a:r>
            <a:r>
              <a:rPr lang="tr-TR" dirty="0">
                <a:latin typeface="Arial" panose="020B0604020202020204" pitchFamily="34" charset="0"/>
                <a:cs typeface="Arial" panose="020B0604020202020204" pitchFamily="34" charset="0"/>
              </a:rPr>
              <a:t> her geçen gün bilginin hatırlanması yüzdesi artmaktadır. Konuyu öğrenmek kadar tekrar ederek canlı tutmak da çok önemlidir. Günlük, haftalık ve aylık tekrarlarla bilgiyi canlı tut.</a:t>
            </a:r>
          </a:p>
        </p:txBody>
      </p:sp>
      <p:pic>
        <p:nvPicPr>
          <p:cNvPr id="4" name="Resim 3" descr="https://www.matematiksel.org/wp-content/uploads/2018/02/tekrarl%C4%B1-unutma-e%C4%9Fris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645024"/>
            <a:ext cx="6192688" cy="3096344"/>
          </a:xfrm>
          <a:prstGeom prst="rect">
            <a:avLst/>
          </a:prstGeom>
          <a:noFill/>
          <a:ln>
            <a:noFill/>
          </a:ln>
        </p:spPr>
      </p:pic>
    </p:spTree>
    <p:extLst>
      <p:ext uri="{BB962C8B-B14F-4D97-AF65-F5344CB8AC3E}">
        <p14:creationId xmlns:p14="http://schemas.microsoft.com/office/powerpoint/2010/main" val="190676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1">
              <a:lumMod val="40000"/>
              <a:lumOff val="60000"/>
            </a:schemeClr>
          </a:solidFill>
        </p:spPr>
        <p:txBody>
          <a:bodyPr/>
          <a:lstStyle/>
          <a:p>
            <a:r>
              <a:rPr lang="tr-TR" b="1" dirty="0">
                <a:solidFill>
                  <a:schemeClr val="tx1"/>
                </a:solidFill>
                <a:latin typeface="Arial" panose="020B0604020202020204" pitchFamily="34" charset="0"/>
                <a:cs typeface="Arial" panose="020B0604020202020204" pitchFamily="34" charset="0"/>
              </a:rPr>
              <a:t>Beyni Zinde Tutmak</a:t>
            </a:r>
            <a:endParaRPr lang="tr-TR" dirty="0">
              <a:solidFill>
                <a:schemeClr val="tx1"/>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11560" y="2060848"/>
            <a:ext cx="4402832" cy="3384376"/>
          </a:xfrm>
          <a:solidFill>
            <a:schemeClr val="accent5">
              <a:lumMod val="40000"/>
              <a:lumOff val="60000"/>
            </a:schemeClr>
          </a:solidFill>
        </p:spPr>
        <p:txBody>
          <a:bodyPr/>
          <a:lstStyle/>
          <a:p>
            <a:r>
              <a:rPr lang="tr-TR" b="1" dirty="0">
                <a:latin typeface="Arial" panose="020B0604020202020204" pitchFamily="34" charset="0"/>
                <a:cs typeface="Arial" panose="020B0604020202020204" pitchFamily="34" charset="0"/>
              </a:rPr>
              <a:t>Spor ve zeka oyunu gibi egzersizle</a:t>
            </a:r>
            <a:r>
              <a:rPr lang="tr-TR" dirty="0">
                <a:latin typeface="Arial" panose="020B0604020202020204" pitchFamily="34" charset="0"/>
                <a:cs typeface="Arial" panose="020B0604020202020204" pitchFamily="34" charset="0"/>
              </a:rPr>
              <a:t>r ile </a:t>
            </a:r>
            <a:r>
              <a:rPr lang="tr-TR" b="1" dirty="0">
                <a:latin typeface="Arial" panose="020B0604020202020204" pitchFamily="34" charset="0"/>
                <a:cs typeface="Arial" panose="020B0604020202020204" pitchFamily="34" charset="0"/>
              </a:rPr>
              <a:t>beyni zinde tutmak</a:t>
            </a:r>
            <a:r>
              <a:rPr lang="tr-TR" dirty="0">
                <a:latin typeface="Arial" panose="020B0604020202020204" pitchFamily="34" charset="0"/>
                <a:cs typeface="Arial" panose="020B0604020202020204" pitchFamily="34" charset="0"/>
              </a:rPr>
              <a:t>, sınavlara iyi bir şekilde hazırlanmanızı sağlar. </a:t>
            </a:r>
            <a:r>
              <a:rPr lang="tr-TR" b="1" dirty="0">
                <a:latin typeface="Arial" panose="020B0604020202020204" pitchFamily="34" charset="0"/>
                <a:cs typeface="Arial" panose="020B0604020202020204" pitchFamily="34" charset="0"/>
              </a:rPr>
              <a:t>Günlük  yarım saatlik beyin egzersizi </a:t>
            </a:r>
            <a:r>
              <a:rPr lang="tr-TR" dirty="0">
                <a:latin typeface="Arial" panose="020B0604020202020204" pitchFamily="34" charset="0"/>
                <a:cs typeface="Arial" panose="020B0604020202020204" pitchFamily="34" charset="0"/>
              </a:rPr>
              <a:t>yapabilirsiniz. Bu egzersizler beyninizi daima zinde tutar.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060848"/>
            <a:ext cx="317980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48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248</TotalTime>
  <Words>939</Words>
  <Application>Microsoft Office PowerPoint</Application>
  <PresentationFormat>Ekran Gösterisi (4:3)</PresentationFormat>
  <Paragraphs>95</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Bitişiklik</vt:lpstr>
      <vt:lpstr>SINAVLARDA BAŞARILI OLMA YOLLARI</vt:lpstr>
      <vt:lpstr>SINAVLARDA BAŞARI</vt:lpstr>
      <vt:lpstr>  1- SINAVA HAZIRLIK SÜRECİNDE YAPILMASI GEREKENLER </vt:lpstr>
      <vt:lpstr>Ters Motivasyondan Kurtulmak</vt:lpstr>
      <vt:lpstr>Dersi derste anlamanın önemi</vt:lpstr>
      <vt:lpstr>Çalışma Planı Yapmak</vt:lpstr>
      <vt:lpstr>Kendimizi Test Etmek</vt:lpstr>
      <vt:lpstr>Tekrar Stratejilerini Kullanmak</vt:lpstr>
      <vt:lpstr>Beyni Zinde Tutmak</vt:lpstr>
      <vt:lpstr>Uyku Düzeni</vt:lpstr>
      <vt:lpstr>Beslenme</vt:lpstr>
      <vt:lpstr> 2-SINAV ANINDA YAPILMASI GEREKENLER </vt:lpstr>
      <vt:lpstr>Derin Nefes Alın</vt:lpstr>
      <vt:lpstr>Zamanı Doğru Kullanmak:</vt:lpstr>
      <vt:lpstr>Sorulara ön yargılı yaklaşmayın</vt:lpstr>
      <vt:lpstr>Soru Köklerini İyi Okuyun</vt:lpstr>
      <vt:lpstr>Uzun paragraflı sorulardan korkmayın</vt:lpstr>
      <vt:lpstr>Aklınızı, gözünüzü ve kaleminizi birlikte kullanın</vt:lpstr>
      <vt:lpstr>Sınavlar, bir kişilik testi değildir</vt:lpstr>
      <vt:lpstr>Sınavlar bir yarışma değildir. </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SINAVLARDA BAŞARILI OLMA STRATEJİLERİ</dc:title>
  <dc:creator>Terzioğlu</dc:creator>
  <cp:lastModifiedBy>zafergumusten@outlook.com</cp:lastModifiedBy>
  <cp:revision>27</cp:revision>
  <dcterms:created xsi:type="dcterms:W3CDTF">2020-11-01T22:50:38Z</dcterms:created>
  <dcterms:modified xsi:type="dcterms:W3CDTF">2021-02-22T16:15:56Z</dcterms:modified>
</cp:coreProperties>
</file>