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8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5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28.02.2022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28.02.2022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28.02.2022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28.02.2022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28.02.2022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28.02.2022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28.02.2022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28.02.2022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28.02.2022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28.02.2022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28.02.2022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28.02.2022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14480" y="1428736"/>
            <a:ext cx="7000924" cy="1928826"/>
          </a:xfrm>
        </p:spPr>
        <p:txBody>
          <a:bodyPr>
            <a:normAutofit/>
          </a:bodyPr>
          <a:lstStyle/>
          <a:p>
            <a:pPr algn="ctr"/>
            <a:r>
              <a:rPr lang="tr-TR" sz="6000" dirty="0" smtClean="0"/>
              <a:t>PSİKOLOJİK SAĞLAMLIK</a:t>
            </a:r>
            <a:endParaRPr lang="tr-TR" sz="6000" dirty="0"/>
          </a:p>
        </p:txBody>
      </p:sp>
      <p:sp>
        <p:nvSpPr>
          <p:cNvPr id="8" name="7 Dikdörtgen"/>
          <p:cNvSpPr/>
          <p:nvPr/>
        </p:nvSpPr>
        <p:spPr>
          <a:xfrm>
            <a:off x="5500694" y="4500570"/>
            <a:ext cx="28096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KARLIOVA ANADOLU LİSESİ </a:t>
            </a:r>
          </a:p>
          <a:p>
            <a:pPr algn="ctr"/>
            <a:r>
              <a:rPr lang="tr-TR" sz="1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REHBERLİK SERVİSİ</a:t>
            </a:r>
            <a:endParaRPr lang="tr-TR" sz="1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4786314" y="5072074"/>
            <a:ext cx="40719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Psk</a:t>
            </a:r>
            <a:r>
              <a:rPr lang="tr-TR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. Dan. Hilmi Fazıl KARAKUŞ</a:t>
            </a:r>
            <a:endParaRPr lang="tr-TR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Risk Faktörleri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Biyolojik ve Kişisel Faktörler </a:t>
            </a:r>
            <a:r>
              <a:rPr lang="tr-TR" sz="2400" dirty="0" smtClean="0"/>
              <a:t>(erken doğum, kronik hastalık, engellilik…)</a:t>
            </a:r>
          </a:p>
          <a:p>
            <a:r>
              <a:rPr lang="tr-TR" dirty="0" smtClean="0"/>
              <a:t>Ailevi Riskler </a:t>
            </a:r>
            <a:r>
              <a:rPr lang="tr-TR" sz="2400" dirty="0" smtClean="0"/>
              <a:t>( ebeveyn kaybı, ebeveynin madde kullanımı, ebeveynde mahkum bulunan…)</a:t>
            </a:r>
          </a:p>
          <a:p>
            <a:r>
              <a:rPr lang="tr-TR" dirty="0" smtClean="0"/>
              <a:t>Okulla İlgili Risk Faktörleri </a:t>
            </a:r>
            <a:r>
              <a:rPr lang="tr-TR" sz="2400" dirty="0" smtClean="0"/>
              <a:t>( düşük okul başarısı, olumsuz akran grubu, akran zorbalığı…)</a:t>
            </a:r>
          </a:p>
          <a:p>
            <a:r>
              <a:rPr lang="tr-TR" dirty="0" smtClean="0"/>
              <a:t>Sosyal ve Çevresel Faktörler </a:t>
            </a:r>
            <a:r>
              <a:rPr lang="tr-TR" sz="2400" dirty="0" smtClean="0"/>
              <a:t>( Çocuk istismarı, doğal afet, deprem, şiddet görme…)</a:t>
            </a:r>
            <a:endParaRPr lang="tr-T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Koruyucu Faktörler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Olumlu mizaç</a:t>
            </a:r>
          </a:p>
          <a:p>
            <a:r>
              <a:rPr lang="tr-TR" dirty="0" smtClean="0"/>
              <a:t>Olumlu ilişkiler</a:t>
            </a:r>
          </a:p>
          <a:p>
            <a:r>
              <a:rPr lang="tr-TR" dirty="0" smtClean="0"/>
              <a:t>İletişim becerileri</a:t>
            </a:r>
          </a:p>
          <a:p>
            <a:r>
              <a:rPr lang="tr-TR" dirty="0" smtClean="0"/>
              <a:t>Sosyal zeka</a:t>
            </a:r>
          </a:p>
          <a:p>
            <a:r>
              <a:rPr lang="tr-TR" dirty="0" smtClean="0"/>
              <a:t>İstekleri erteleyebilme</a:t>
            </a:r>
          </a:p>
          <a:p>
            <a:r>
              <a:rPr lang="tr-TR" dirty="0" smtClean="0"/>
              <a:t>İç denetim odağı</a:t>
            </a:r>
          </a:p>
          <a:p>
            <a:r>
              <a:rPr lang="tr-TR" dirty="0" smtClean="0"/>
              <a:t>Problem çözme becerisi</a:t>
            </a:r>
          </a:p>
          <a:p>
            <a:r>
              <a:rPr lang="tr-TR" dirty="0" smtClean="0"/>
              <a:t>Mizah 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Olumlu Sonuçlar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Risk faktörüne maruz kalmış kişilerin yaş döneminden beklenen gelişim görevlerini  yerine getirebiliyor olması.</a:t>
            </a:r>
          </a:p>
          <a:p>
            <a:r>
              <a:rPr lang="tr-TR" dirty="0" smtClean="0"/>
              <a:t>Psikolojik sağlamlıkta olumlu sonuçlar kalıcı olmayabilir. Dinamik bir süreç olan psikolojik sağlamlık zaman içinde iniş çıkışlar gösterebilir. 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Nick</a:t>
            </a:r>
            <a:r>
              <a:rPr lang="tr-TR" dirty="0" smtClean="0"/>
              <a:t> </a:t>
            </a:r>
            <a:r>
              <a:rPr lang="tr-TR" dirty="0" err="1" smtClean="0"/>
              <a:t>Vujicic’in</a:t>
            </a:r>
            <a:r>
              <a:rPr lang="tr-TR" dirty="0" smtClean="0"/>
              <a:t> Hayatı Nasıl Devam Etti?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2214554"/>
            <a:ext cx="3993648" cy="4033846"/>
          </a:xfrm>
        </p:spPr>
        <p:txBody>
          <a:bodyPr/>
          <a:lstStyle/>
          <a:p>
            <a:r>
              <a:rPr lang="tr-TR" dirty="0" smtClean="0"/>
              <a:t>Okulda kendisiyle alay edildiği için 8 yaşında intihara kalkışır. </a:t>
            </a:r>
          </a:p>
        </p:txBody>
      </p:sp>
      <p:pic>
        <p:nvPicPr>
          <p:cNvPr id="4" name="3 Resim" descr="542562a161361f1f589086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357298"/>
            <a:ext cx="3095625" cy="42862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Nick</a:t>
            </a:r>
            <a:r>
              <a:rPr lang="tr-TR" dirty="0" smtClean="0"/>
              <a:t> </a:t>
            </a:r>
            <a:r>
              <a:rPr lang="tr-TR" dirty="0" err="1" smtClean="0"/>
              <a:t>Vujicic’in</a:t>
            </a:r>
            <a:r>
              <a:rPr lang="tr-TR" dirty="0" smtClean="0"/>
              <a:t> Hayatı Nasıl Devam Etti?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6851168" cy="1838324"/>
          </a:xfrm>
        </p:spPr>
        <p:txBody>
          <a:bodyPr>
            <a:normAutofit/>
          </a:bodyPr>
          <a:lstStyle/>
          <a:p>
            <a:r>
              <a:rPr lang="tr-TR" dirty="0" smtClean="0"/>
              <a:t>10 yaşında kendini suya atıp boğulmak istedi fakat ailesini sevdiği için bunu gerçekleştirmedi.</a:t>
            </a:r>
            <a:endParaRPr lang="tr-TR" dirty="0"/>
          </a:p>
        </p:txBody>
      </p:sp>
      <p:pic>
        <p:nvPicPr>
          <p:cNvPr id="4" name="3 Resim" descr="542562a161361f1f589086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357562"/>
            <a:ext cx="5905500" cy="30003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Nick</a:t>
            </a:r>
            <a:r>
              <a:rPr lang="tr-TR" dirty="0" smtClean="0"/>
              <a:t> </a:t>
            </a:r>
            <a:r>
              <a:rPr lang="tr-TR" dirty="0" err="1" smtClean="0"/>
              <a:t>Vujicic’in</a:t>
            </a:r>
            <a:r>
              <a:rPr lang="tr-TR" dirty="0" smtClean="0"/>
              <a:t> Hayatı Nasıl Devam Etti?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3565020" cy="4800600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Tetra</a:t>
            </a:r>
            <a:r>
              <a:rPr lang="tr-TR" dirty="0" smtClean="0"/>
              <a:t>-</a:t>
            </a:r>
            <a:r>
              <a:rPr lang="tr-TR" dirty="0" err="1" smtClean="0"/>
              <a:t>amelia</a:t>
            </a:r>
            <a:r>
              <a:rPr lang="tr-TR" dirty="0" smtClean="0"/>
              <a:t> sendromu yüzünden kolları ve bacakları olmayan </a:t>
            </a:r>
            <a:r>
              <a:rPr lang="tr-TR" dirty="0" err="1" smtClean="0"/>
              <a:t>Vujicic</a:t>
            </a:r>
            <a:r>
              <a:rPr lang="tr-TR" dirty="0" smtClean="0"/>
              <a:t>, ağır depresyon geçirdi. Annesi ona bir makale okuttuğunda ise hayatı değişti.</a:t>
            </a:r>
            <a:endParaRPr lang="tr-TR" dirty="0"/>
          </a:p>
        </p:txBody>
      </p:sp>
      <p:pic>
        <p:nvPicPr>
          <p:cNvPr id="4" name="3 Resim" descr="542562a161361f1f5890869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428736"/>
            <a:ext cx="4143372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Nick</a:t>
            </a:r>
            <a:r>
              <a:rPr lang="tr-TR" dirty="0" smtClean="0"/>
              <a:t> </a:t>
            </a:r>
            <a:r>
              <a:rPr lang="tr-TR" dirty="0" err="1" smtClean="0"/>
              <a:t>Vujicic’in</a:t>
            </a:r>
            <a:r>
              <a:rPr lang="tr-TR" dirty="0" smtClean="0"/>
              <a:t> Hayatı Nasıl Devam Etti?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3207830" cy="4800600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Vujicic’in</a:t>
            </a:r>
            <a:r>
              <a:rPr lang="tr-TR" dirty="0" smtClean="0"/>
              <a:t> okuduğu yazı engelleri olan fakat buna rağmen hiç pes etmeyen bir adam hakkındaydı. Bu yazıyı okuduktan sonra </a:t>
            </a:r>
            <a:r>
              <a:rPr lang="tr-TR" dirty="0" err="1" smtClean="0"/>
              <a:t>Vujicic’in</a:t>
            </a:r>
            <a:r>
              <a:rPr lang="tr-TR" dirty="0" smtClean="0"/>
              <a:t> hayata bakış açısı değişti ve engellerini benimsemeye başladı.</a:t>
            </a:r>
            <a:endParaRPr lang="tr-TR" dirty="0"/>
          </a:p>
        </p:txBody>
      </p:sp>
      <p:pic>
        <p:nvPicPr>
          <p:cNvPr id="4" name="3 Resim" descr="542562a161361f1f589086a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357298"/>
            <a:ext cx="3571900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Nick</a:t>
            </a:r>
            <a:r>
              <a:rPr lang="tr-TR" dirty="0" smtClean="0"/>
              <a:t> </a:t>
            </a:r>
            <a:r>
              <a:rPr lang="tr-TR" dirty="0" err="1" smtClean="0"/>
              <a:t>Vujicic’in</a:t>
            </a:r>
            <a:r>
              <a:rPr lang="tr-TR" dirty="0" smtClean="0"/>
              <a:t> Hayatı Nasıl Devam Etti?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2707764" cy="455296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Bilgisayar kullanmayı, tenis topuyla oynamayı, davul çalmayı, saçını taramayı ve tıraş olmayı öğrendi.</a:t>
            </a:r>
          </a:p>
        </p:txBody>
      </p:sp>
      <p:pic>
        <p:nvPicPr>
          <p:cNvPr id="4" name="3 Resim" descr="Nick-Vujicic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285860"/>
            <a:ext cx="4657725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Nick</a:t>
            </a:r>
            <a:r>
              <a:rPr lang="tr-TR" dirty="0" smtClean="0"/>
              <a:t> </a:t>
            </a:r>
            <a:r>
              <a:rPr lang="tr-TR" dirty="0" err="1" smtClean="0"/>
              <a:t>Vujicic’in</a:t>
            </a:r>
            <a:r>
              <a:rPr lang="tr-TR" dirty="0" smtClean="0"/>
              <a:t> Hayatı Nasıl Devam Etti?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24010"/>
          </a:xfrm>
        </p:spPr>
        <p:txBody>
          <a:bodyPr/>
          <a:lstStyle/>
          <a:p>
            <a:r>
              <a:rPr lang="tr-TR" dirty="0" smtClean="0"/>
              <a:t>Sörf yapmak da </a:t>
            </a:r>
            <a:r>
              <a:rPr lang="tr-TR" dirty="0" err="1" smtClean="0"/>
              <a:t>Vujicic</a:t>
            </a:r>
            <a:r>
              <a:rPr lang="tr-TR" dirty="0" smtClean="0"/>
              <a:t> için bir tutku.</a:t>
            </a:r>
            <a:endParaRPr lang="tr-TR" dirty="0"/>
          </a:p>
        </p:txBody>
      </p:sp>
      <p:pic>
        <p:nvPicPr>
          <p:cNvPr id="4" name="3 Resim" descr="5425637f61361f1f589086f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143116"/>
            <a:ext cx="5905500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Nick</a:t>
            </a:r>
            <a:r>
              <a:rPr lang="tr-TR" dirty="0" smtClean="0"/>
              <a:t> </a:t>
            </a:r>
            <a:r>
              <a:rPr lang="tr-TR" dirty="0" err="1" smtClean="0"/>
              <a:t>Vujicic’in</a:t>
            </a:r>
            <a:r>
              <a:rPr lang="tr-TR" dirty="0" smtClean="0"/>
              <a:t> Hayatı Nasıl Devam Etti?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3279268" cy="591029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tr-TR" dirty="0" smtClean="0"/>
              <a:t>Yedinci sınıftayken okul birliğine üye oldu. 17’sine geldiğinde ise yaptığı konuşmalarla yüzlerce insana umut aşıladı. Kısa bir süre sonra Life </a:t>
            </a:r>
            <a:r>
              <a:rPr lang="tr-TR" dirty="0" err="1" smtClean="0"/>
              <a:t>Without</a:t>
            </a:r>
            <a:r>
              <a:rPr lang="tr-TR" dirty="0" smtClean="0"/>
              <a:t> </a:t>
            </a:r>
            <a:r>
              <a:rPr lang="tr-TR" dirty="0" err="1" smtClean="0"/>
              <a:t>Limbs</a:t>
            </a:r>
            <a:r>
              <a:rPr lang="tr-TR" dirty="0" smtClean="0"/>
              <a:t> (Uzuvsuz hayat) derneğini kurdu.</a:t>
            </a:r>
          </a:p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Resim" descr="5425637f61361f1f589086f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357298"/>
            <a:ext cx="3976674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Canlıyı Tanıyor Musunuz?</a:t>
            </a:r>
            <a:endParaRPr lang="tr-TR" dirty="0"/>
          </a:p>
        </p:txBody>
      </p:sp>
      <p:pic>
        <p:nvPicPr>
          <p:cNvPr id="4" name="3 İçerik Yer Tutucusu" descr="dunyanin-en-dayaniklisi-su-ayisi-30-yil-sonra-yeniden-canlandi-AamegYr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275" y="1704975"/>
            <a:ext cx="7239000" cy="42862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Nick</a:t>
            </a:r>
            <a:r>
              <a:rPr lang="tr-TR" dirty="0" smtClean="0"/>
              <a:t> </a:t>
            </a:r>
            <a:r>
              <a:rPr lang="tr-TR" dirty="0" err="1" smtClean="0"/>
              <a:t>Vujicic’in</a:t>
            </a:r>
            <a:r>
              <a:rPr lang="tr-TR" dirty="0" smtClean="0"/>
              <a:t> Hayatı Nasıl Devam Etti?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3707896" cy="4800600"/>
          </a:xfrm>
        </p:spPr>
        <p:txBody>
          <a:bodyPr/>
          <a:lstStyle/>
          <a:p>
            <a:r>
              <a:rPr lang="tr-TR" dirty="0" smtClean="0"/>
              <a:t>21 yaşında çift </a:t>
            </a:r>
            <a:r>
              <a:rPr lang="tr-TR" dirty="0" err="1" smtClean="0"/>
              <a:t>anadal</a:t>
            </a:r>
            <a:r>
              <a:rPr lang="tr-TR" dirty="0" smtClean="0"/>
              <a:t> yapan </a:t>
            </a:r>
            <a:r>
              <a:rPr lang="tr-TR" dirty="0" err="1" smtClean="0"/>
              <a:t>Vujicic</a:t>
            </a:r>
            <a:r>
              <a:rPr lang="tr-TR" dirty="0" smtClean="0"/>
              <a:t>, kitap yazdı ve konuşmalarını DVD formatında piyasaya sürdü. Kitapları satış rekorları kırdı.</a:t>
            </a:r>
            <a:endParaRPr lang="tr-TR" dirty="0"/>
          </a:p>
        </p:txBody>
      </p:sp>
      <p:pic>
        <p:nvPicPr>
          <p:cNvPr id="4" name="3 Resim" descr="542562a161361f1f589086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285860"/>
            <a:ext cx="4000496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Nick</a:t>
            </a:r>
            <a:r>
              <a:rPr lang="tr-TR" dirty="0" smtClean="0"/>
              <a:t> </a:t>
            </a:r>
            <a:r>
              <a:rPr lang="tr-TR" dirty="0" err="1" smtClean="0"/>
              <a:t>Vujicic’in</a:t>
            </a:r>
            <a:r>
              <a:rPr lang="tr-TR" dirty="0" smtClean="0"/>
              <a:t> Hayatı Nasıl Devam Etti?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4065086" cy="4800600"/>
          </a:xfrm>
        </p:spPr>
        <p:txBody>
          <a:bodyPr/>
          <a:lstStyle/>
          <a:p>
            <a:r>
              <a:rPr lang="tr-TR" dirty="0" smtClean="0"/>
              <a:t>25 ülkede konferanslara katılan mucize adam 29 yaşına geldiğinde 3 milyonu aşkın insana hayatın öneminden bahsetti.</a:t>
            </a:r>
            <a:endParaRPr lang="tr-TR" dirty="0"/>
          </a:p>
        </p:txBody>
      </p:sp>
      <p:pic>
        <p:nvPicPr>
          <p:cNvPr id="4" name="3 Resim" descr="542562a161361f1f589086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142984"/>
            <a:ext cx="3309940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Nick</a:t>
            </a:r>
            <a:r>
              <a:rPr lang="tr-TR" dirty="0" smtClean="0"/>
              <a:t> </a:t>
            </a:r>
            <a:r>
              <a:rPr lang="tr-TR" dirty="0" err="1" smtClean="0"/>
              <a:t>Vujicic’in</a:t>
            </a:r>
            <a:r>
              <a:rPr lang="tr-TR" dirty="0" smtClean="0"/>
              <a:t> Hayatı Nasıl Devam Etti?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481134"/>
          </a:xfrm>
        </p:spPr>
        <p:txBody>
          <a:bodyPr/>
          <a:lstStyle/>
          <a:p>
            <a:r>
              <a:rPr lang="tr-TR" dirty="0" err="1" smtClean="0"/>
              <a:t>Kanae</a:t>
            </a:r>
            <a:r>
              <a:rPr lang="tr-TR" dirty="0" smtClean="0"/>
              <a:t> </a:t>
            </a:r>
            <a:r>
              <a:rPr lang="tr-TR" dirty="0" err="1" smtClean="0"/>
              <a:t>Miyahara</a:t>
            </a:r>
            <a:r>
              <a:rPr lang="tr-TR" dirty="0" smtClean="0"/>
              <a:t> ile nişanlanan </a:t>
            </a:r>
            <a:r>
              <a:rPr lang="tr-TR" dirty="0" err="1" smtClean="0"/>
              <a:t>Vujicic</a:t>
            </a:r>
            <a:r>
              <a:rPr lang="tr-TR" dirty="0" smtClean="0"/>
              <a:t>, hayatının aşkı ile evlendi.</a:t>
            </a:r>
            <a:endParaRPr lang="tr-TR" dirty="0"/>
          </a:p>
        </p:txBody>
      </p:sp>
      <p:pic>
        <p:nvPicPr>
          <p:cNvPr id="4" name="3 Resim" descr="1412021048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928934"/>
            <a:ext cx="6715172" cy="33956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728" y="242886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Peki Sizce </a:t>
            </a:r>
            <a:r>
              <a:rPr lang="tr-TR" dirty="0" err="1" smtClean="0"/>
              <a:t>Vujicic’in</a:t>
            </a:r>
            <a:r>
              <a:rPr lang="tr-TR" dirty="0" smtClean="0"/>
              <a:t> Hayatını Değiştiren Şey Nedir?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5920" y="785794"/>
            <a:ext cx="7498080" cy="1143000"/>
          </a:xfrm>
        </p:spPr>
        <p:txBody>
          <a:bodyPr/>
          <a:lstStyle/>
          <a:p>
            <a:r>
              <a:rPr lang="tr-TR" dirty="0" smtClean="0"/>
              <a:t>Psikolojik Dayanıklılık artar mı?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2857496"/>
            <a:ext cx="7498080" cy="3390904"/>
          </a:xfrm>
        </p:spPr>
        <p:txBody>
          <a:bodyPr/>
          <a:lstStyle/>
          <a:p>
            <a:r>
              <a:rPr lang="tr-TR" dirty="0" smtClean="0"/>
              <a:t>Bir insan nefesini en fazla ne kadar süre tutabilir?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Yasemin DALKILIÇ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571612"/>
            <a:ext cx="3850772" cy="4676788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/>
              <a:t>Dünya sualtı dalış rekortmeni</a:t>
            </a:r>
          </a:p>
          <a:p>
            <a:r>
              <a:rPr lang="tr-TR" dirty="0" smtClean="0"/>
              <a:t>6 dakika nefesimi tutabiliyorum.</a:t>
            </a:r>
          </a:p>
          <a:p>
            <a:r>
              <a:rPr lang="tr-TR" dirty="0" smtClean="0"/>
              <a:t>Ciğerlerim sizden farklı değil.</a:t>
            </a:r>
          </a:p>
          <a:p>
            <a:r>
              <a:rPr lang="tr-TR" dirty="0" smtClean="0"/>
              <a:t>Ben sizlere göre daha iyi nefes</a:t>
            </a:r>
          </a:p>
          <a:p>
            <a:pPr>
              <a:buNone/>
            </a:pPr>
            <a:r>
              <a:rPr lang="tr-TR" dirty="0" smtClean="0"/>
              <a:t>    kullanıyorum.</a:t>
            </a:r>
          </a:p>
          <a:p>
            <a:r>
              <a:rPr lang="tr-TR" dirty="0" smtClean="0"/>
              <a:t>Akciğerleri doldurmayla ilgili</a:t>
            </a:r>
          </a:p>
          <a:p>
            <a:r>
              <a:rPr lang="tr-TR" dirty="0" smtClean="0"/>
              <a:t>teknikleri kullanıyorum.</a:t>
            </a:r>
          </a:p>
          <a:p>
            <a:r>
              <a:rPr lang="tr-TR" dirty="0" smtClean="0"/>
              <a:t>Her gün nefes çalışmaları</a:t>
            </a:r>
          </a:p>
          <a:p>
            <a:r>
              <a:rPr lang="tr-TR" dirty="0" smtClean="0"/>
              <a:t>yapıyorum.</a:t>
            </a:r>
            <a:endParaRPr lang="tr-TR" dirty="0"/>
          </a:p>
        </p:txBody>
      </p:sp>
      <p:pic>
        <p:nvPicPr>
          <p:cNvPr id="4" name="3 Resim" descr="1272296573-yasemins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285860"/>
            <a:ext cx="3500430" cy="48863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57290" y="2357430"/>
            <a:ext cx="7498080" cy="1143000"/>
          </a:xfrm>
        </p:spPr>
        <p:txBody>
          <a:bodyPr/>
          <a:lstStyle/>
          <a:p>
            <a:r>
              <a:rPr lang="tr-TR" dirty="0" smtClean="0"/>
              <a:t>Neler Yapabiliriz?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1- Kendinize Güvenin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Güçlü yanlarınızı bulmaya çalışın ve bunları her fırsatta kullanarak geliştirin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Başarısızlıklarda kahrolmak yerine analiz yapın. Nedenleri ve kendi adınıza neleri yanlış yaptığınızı düşünün.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Geçmiş deneyinizde sizi en çok neyin zorladığını, hangi kaynakları kullandığınızı, neyin size en çok yardımcı olduğunu tespit edin.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Zayıf yanlarınız elbette var. Bunları öğrenin ve düzeltmek, en azından buradan gol yememek için tedbir alın.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2- Yalnız Kaldığınız Zamanı Azaltın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Psikolojik sağlamlıkla sosyal zeka anlamlı düzeyde ilişkiliyken, bilişsel zeka ile hafif düzeyde negatif yönde ilişki vardır.</a:t>
            </a:r>
          </a:p>
          <a:p>
            <a:r>
              <a:rPr lang="tr-TR" dirty="0" smtClean="0"/>
              <a:t>Psikolojik açıdan sağlam olan bireylerin IQ ortalamalarının normal olarak kabul edilen sınırın üzerinde olmalarının zorunluluğunun olmadığını ve psikolojik sağlamlık için asıl önemli olan özelliğin etkili biçimde uyum sağlama yeteneğidir.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 </a:t>
            </a:r>
            <a:r>
              <a:rPr lang="tr-TR" dirty="0" err="1" smtClean="0"/>
              <a:t>Farkındalığınızı</a:t>
            </a:r>
            <a:r>
              <a:rPr lang="tr-TR" dirty="0" smtClean="0"/>
              <a:t> Geliştirin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Yaşadığınız olayların her biri sizde ne gibi beceriler gelişimin </a:t>
            </a:r>
            <a:r>
              <a:rPr lang="tr-TR" dirty="0" err="1" smtClean="0"/>
              <a:t>gestekledi</a:t>
            </a:r>
            <a:r>
              <a:rPr lang="tr-TR" dirty="0" smtClean="0"/>
              <a:t>, size neler öğretti, sıkça değerlendirin. </a:t>
            </a:r>
          </a:p>
          <a:p>
            <a:r>
              <a:rPr lang="tr-TR" dirty="0" smtClean="0"/>
              <a:t>Başınızdan geçen olayların ‘’Bu bana ne öğretti? Bu olayda hangi kapasitelerim gelişti?’’ sorusunu kendinize yöneltin.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1357298"/>
            <a:ext cx="7498080" cy="4891102"/>
          </a:xfrm>
        </p:spPr>
        <p:txBody>
          <a:bodyPr/>
          <a:lstStyle/>
          <a:p>
            <a:r>
              <a:rPr lang="tr-TR" dirty="0" smtClean="0"/>
              <a:t> Su ayısı (</a:t>
            </a:r>
            <a:r>
              <a:rPr lang="tr-TR" dirty="0" err="1" smtClean="0"/>
              <a:t>Tardigrad</a:t>
            </a:r>
            <a:r>
              <a:rPr lang="tr-TR" dirty="0" smtClean="0"/>
              <a:t>) </a:t>
            </a:r>
          </a:p>
          <a:p>
            <a:r>
              <a:rPr lang="tr-TR" dirty="0" smtClean="0"/>
              <a:t> İğne ucundan bile daha küçük </a:t>
            </a:r>
          </a:p>
          <a:p>
            <a:r>
              <a:rPr lang="tr-TR" dirty="0" smtClean="0"/>
              <a:t> Bilinen en dayanıklı canlı </a:t>
            </a:r>
          </a:p>
          <a:p>
            <a:r>
              <a:rPr lang="tr-TR" dirty="0" smtClean="0"/>
              <a:t> 148.9 C sıcakta yaşayabilir. </a:t>
            </a:r>
          </a:p>
          <a:p>
            <a:r>
              <a:rPr lang="tr-TR" dirty="0" smtClean="0"/>
              <a:t>-200 C soğukta yaşayabilir. </a:t>
            </a:r>
          </a:p>
          <a:p>
            <a:r>
              <a:rPr lang="tr-TR" dirty="0" smtClean="0"/>
              <a:t> Yiyecek ve içecek olmadan 10 yıl yaşar. 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4-Büyük Hedefler İçin Küçük Adımlar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4248160"/>
          </a:xfrm>
        </p:spPr>
        <p:txBody>
          <a:bodyPr/>
          <a:lstStyle/>
          <a:p>
            <a:r>
              <a:rPr lang="tr-TR" dirty="0" smtClean="0"/>
              <a:t>Yapmak istediklerinizi ertelemek yerine küçük adımlardan başlayın. </a:t>
            </a:r>
          </a:p>
          <a:p>
            <a:r>
              <a:rPr lang="tr-TR" dirty="0" smtClean="0"/>
              <a:t>Ulaşılmaz gibi görünen o büyük hedefler yerine ‘’Bugün başarabileceğim, gitmek istediğim yere beni ulaştıracak ne yapabilirim?’’ sorusu üzerinde çalışın. 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Hedeflerini Somutlaştır (</a:t>
            </a:r>
            <a:r>
              <a:rPr lang="tr-TR" dirty="0" err="1" smtClean="0"/>
              <a:t>Smart</a:t>
            </a:r>
            <a:r>
              <a:rPr lang="tr-TR" dirty="0" smtClean="0"/>
              <a:t> </a:t>
            </a:r>
            <a:r>
              <a:rPr lang="tr-TR" dirty="0" err="1" smtClean="0"/>
              <a:t>Goals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altLang="en-US" sz="4400" dirty="0" smtClean="0">
                <a:solidFill>
                  <a:srgbClr val="C00000"/>
                </a:solidFill>
              </a:rPr>
              <a:t>S</a:t>
            </a:r>
            <a:r>
              <a:rPr lang="en-US" altLang="en-US" dirty="0" err="1" smtClean="0"/>
              <a:t>pecific</a:t>
            </a:r>
            <a:r>
              <a:rPr lang="tr-TR" altLang="en-US" dirty="0" smtClean="0">
                <a:sym typeface="Wingdings" panose="05000000000000000000" pitchFamily="2" charset="2"/>
              </a:rPr>
              <a:t> Ne olduğu net</a:t>
            </a:r>
            <a:endParaRPr lang="en-US" altLang="en-US" dirty="0" smtClean="0"/>
          </a:p>
          <a:p>
            <a:r>
              <a:rPr lang="tr-TR" altLang="en-US" sz="4000" dirty="0" smtClean="0">
                <a:solidFill>
                  <a:srgbClr val="C00000"/>
                </a:solidFill>
              </a:rPr>
              <a:t>M</a:t>
            </a:r>
            <a:r>
              <a:rPr lang="en-US" altLang="en-US" dirty="0" err="1" smtClean="0"/>
              <a:t>easurable</a:t>
            </a:r>
            <a:r>
              <a:rPr lang="tr-TR" altLang="en-US" dirty="0" smtClean="0">
                <a:sym typeface="Wingdings" panose="05000000000000000000" pitchFamily="2" charset="2"/>
              </a:rPr>
              <a:t> Ölçülebilir</a:t>
            </a:r>
            <a:endParaRPr lang="en-US" altLang="en-US" dirty="0" smtClean="0"/>
          </a:p>
          <a:p>
            <a:r>
              <a:rPr lang="en-US" altLang="en-US" sz="4400" dirty="0" smtClean="0">
                <a:solidFill>
                  <a:srgbClr val="C00000"/>
                </a:solidFill>
              </a:rPr>
              <a:t>A</a:t>
            </a:r>
            <a:r>
              <a:rPr lang="en-US" altLang="en-US" dirty="0" smtClean="0"/>
              <a:t>ttainable</a:t>
            </a:r>
            <a:r>
              <a:rPr lang="tr-TR" altLang="en-US" dirty="0" smtClean="0">
                <a:sym typeface="Wingdings" panose="05000000000000000000" pitchFamily="2" charset="2"/>
              </a:rPr>
              <a:t> Ulaşılabilir</a:t>
            </a:r>
            <a:endParaRPr lang="en-US" altLang="en-US" dirty="0" smtClean="0"/>
          </a:p>
          <a:p>
            <a:r>
              <a:rPr lang="en-US" altLang="en-US" sz="4400" dirty="0" smtClean="0">
                <a:solidFill>
                  <a:srgbClr val="C00000"/>
                </a:solidFill>
              </a:rPr>
              <a:t>R</a:t>
            </a:r>
            <a:r>
              <a:rPr lang="en-US" altLang="en-US" dirty="0" smtClean="0"/>
              <a:t>ealistic</a:t>
            </a:r>
            <a:r>
              <a:rPr lang="tr-TR" altLang="en-US" dirty="0" smtClean="0">
                <a:sym typeface="Wingdings" panose="05000000000000000000" pitchFamily="2" charset="2"/>
              </a:rPr>
              <a:t> Gerçekçi </a:t>
            </a:r>
            <a:endParaRPr lang="en-US" altLang="en-US" dirty="0" smtClean="0"/>
          </a:p>
          <a:p>
            <a:r>
              <a:rPr lang="en-US" altLang="en-US" sz="4400" dirty="0" smtClean="0">
                <a:solidFill>
                  <a:srgbClr val="C00000"/>
                </a:solidFill>
              </a:rPr>
              <a:t>T</a:t>
            </a:r>
            <a:r>
              <a:rPr lang="en-US" altLang="en-US" dirty="0" smtClean="0"/>
              <a:t>imely</a:t>
            </a:r>
            <a:r>
              <a:rPr lang="tr-TR" altLang="en-US" dirty="0" smtClean="0">
                <a:sym typeface="Wingdings" panose="05000000000000000000" pitchFamily="2" charset="2"/>
              </a:rPr>
              <a:t> Zamanı </a:t>
            </a:r>
            <a:r>
              <a:rPr lang="tr-TR" altLang="en-US" dirty="0" smtClean="0">
                <a:sym typeface="Wingdings" panose="05000000000000000000" pitchFamily="2" charset="2"/>
              </a:rPr>
              <a:t>belli</a:t>
            </a:r>
          </a:p>
          <a:p>
            <a:r>
              <a:rPr lang="tr-TR" altLang="en-US" dirty="0" smtClean="0">
                <a:sym typeface="Wingdings" panose="05000000000000000000" pitchFamily="2" charset="2"/>
              </a:rPr>
              <a:t>‘Çok Ders Çalışacağım’ 27 Haziran’a kadar okul derslerim haricinde günde üç saat üniversite sınavı için ders çalışacağım’</a:t>
            </a:r>
            <a:endParaRPr lang="en-US" altLang="en-US" dirty="0" smtClean="0"/>
          </a:p>
          <a:p>
            <a:endParaRPr lang="tr-TR" altLang="en-US" dirty="0" smtClean="0">
              <a:sym typeface="Wingdings" panose="05000000000000000000" pitchFamily="2" charset="2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Psikolojik Sağlamlığı Pekiştiren Temalar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2214554"/>
            <a:ext cx="7498080" cy="4033846"/>
          </a:xfrm>
        </p:spPr>
        <p:txBody>
          <a:bodyPr/>
          <a:lstStyle/>
          <a:p>
            <a:r>
              <a:rPr lang="tr-TR" dirty="0" smtClean="0"/>
              <a:t>Başarılı</a:t>
            </a:r>
          </a:p>
          <a:p>
            <a:r>
              <a:rPr lang="tr-TR" dirty="0" smtClean="0"/>
              <a:t>Değerli</a:t>
            </a:r>
          </a:p>
          <a:p>
            <a:r>
              <a:rPr lang="tr-TR" dirty="0" smtClean="0"/>
              <a:t>Topluma yararlı </a:t>
            </a:r>
          </a:p>
          <a:p>
            <a:r>
              <a:rPr lang="tr-TR" dirty="0" smtClean="0"/>
              <a:t>Güçlü</a:t>
            </a:r>
          </a:p>
          <a:p>
            <a:r>
              <a:rPr lang="tr-TR" dirty="0" smtClean="0"/>
              <a:t>İyimser ve mutlu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Peki Nasıl Bu Kadar Dayanıklı Olabiliyor?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57290" y="2357430"/>
            <a:ext cx="7576398" cy="389097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Şartlara göre hareket ediyor ve kaynaklarını en iyi kullanabileceği bir şekil alıyor.</a:t>
            </a:r>
            <a:endParaRPr lang="tr-TR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Resiliens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Psikolojik sağlamlık kavramı; Latince “</a:t>
            </a:r>
            <a:r>
              <a:rPr lang="tr-TR" dirty="0" err="1" smtClean="0"/>
              <a:t>resiliens</a:t>
            </a:r>
            <a:r>
              <a:rPr lang="tr-TR" dirty="0" smtClean="0"/>
              <a:t>” kökünden türemiştir. </a:t>
            </a:r>
          </a:p>
          <a:p>
            <a:r>
              <a:rPr lang="tr-TR" dirty="0" smtClean="0"/>
              <a:t> Bir maddenin elastik olması ve aslına kolayca dönebilmesini ifade etmektedir. </a:t>
            </a:r>
          </a:p>
          <a:p>
            <a:r>
              <a:rPr lang="tr-TR" dirty="0" smtClean="0"/>
              <a:t> İngilizceye “</a:t>
            </a:r>
            <a:r>
              <a:rPr lang="tr-TR" dirty="0" err="1" smtClean="0"/>
              <a:t>Resilience</a:t>
            </a:r>
            <a:r>
              <a:rPr lang="tr-TR" dirty="0" smtClean="0"/>
              <a:t>” olarak geçmiş; Dayanıklılık, esneklik, çabuk iyileşme özelliği anlamlarına gelmektedir.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Psikolojik Sağlamlık Nedir?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 smtClean="0"/>
              <a:t>Psikolojik sağlamlık</a:t>
            </a:r>
            <a:r>
              <a:rPr lang="tr-TR" dirty="0" smtClean="0"/>
              <a:t>, zor deneyimlerden ve öngörülemez zorlayıcı olaylarla </a:t>
            </a:r>
            <a:r>
              <a:rPr lang="tr-TR" dirty="0" err="1" smtClean="0"/>
              <a:t>başedebilme</a:t>
            </a:r>
            <a:r>
              <a:rPr lang="tr-TR" dirty="0" smtClean="0"/>
              <a:t>, uyum sağlayabilme, esneklik kullanabilme ve ilerleyebilme, zorlayıcı bir stres faktörü karşısında, olumsuz duygusal tecrübelere karşı kendini toparlayabilme ve iyileştirme gücü şeklinde tanımlanır.</a:t>
            </a:r>
          </a:p>
          <a:p>
            <a:r>
              <a:rPr lang="tr-TR" dirty="0" smtClean="0"/>
              <a:t>Bu, dayanıklı insanın hiç sıkıntı yaşamadığı, üzülmediği, bunalmadığı, hastalanmadığı </a:t>
            </a:r>
            <a:r>
              <a:rPr lang="tr-TR" b="1" i="1" u="sng" dirty="0" smtClean="0">
                <a:solidFill>
                  <a:srgbClr val="FF0000"/>
                </a:solidFill>
              </a:rPr>
              <a:t>anlamına gelmez</a:t>
            </a:r>
            <a:r>
              <a:rPr lang="tr-TR" dirty="0" smtClean="0"/>
              <a:t>…  </a:t>
            </a:r>
            <a:endParaRPr lang="en-US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Juliane</a:t>
            </a:r>
            <a:r>
              <a:rPr lang="tr-TR" dirty="0" smtClean="0"/>
              <a:t> ve Annesi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Doğa bilimlerini incelemek için Almanya'dan Peru'ya taşınan </a:t>
            </a:r>
            <a:r>
              <a:rPr lang="tr-TR" dirty="0" err="1" smtClean="0"/>
              <a:t>Koepcke</a:t>
            </a:r>
            <a:r>
              <a:rPr lang="tr-TR" dirty="0" smtClean="0"/>
              <a:t> ailesinin 17 yaşındaki kızları </a:t>
            </a:r>
            <a:r>
              <a:rPr lang="tr-TR" dirty="0" err="1" smtClean="0"/>
              <a:t>Juliane</a:t>
            </a:r>
            <a:r>
              <a:rPr lang="tr-TR" dirty="0" smtClean="0"/>
              <a:t> </a:t>
            </a:r>
            <a:r>
              <a:rPr lang="tr-TR" dirty="0" err="1" smtClean="0"/>
              <a:t>Koepcke</a:t>
            </a:r>
            <a:r>
              <a:rPr lang="tr-TR" dirty="0" smtClean="0"/>
              <a:t> ve annesi </a:t>
            </a:r>
            <a:r>
              <a:rPr lang="tr-TR" dirty="0" err="1" smtClean="0"/>
              <a:t>Maria</a:t>
            </a:r>
            <a:r>
              <a:rPr lang="tr-TR" dirty="0" smtClean="0"/>
              <a:t>, Noel tatili için başkent Lima'dan </a:t>
            </a:r>
            <a:r>
              <a:rPr lang="tr-TR" dirty="0" err="1" smtClean="0"/>
              <a:t>Pucallpa</a:t>
            </a:r>
            <a:r>
              <a:rPr lang="tr-TR" dirty="0" smtClean="0"/>
              <a:t> kentine uçakla seyahat ediyordu. </a:t>
            </a:r>
          </a:p>
          <a:p>
            <a:r>
              <a:rPr lang="tr-TR" dirty="0" smtClean="0"/>
              <a:t> Amazon Ormanları üzerinden geçen ve 91 yolcuyu taşıyan uçak birden türbülansa girdi. </a:t>
            </a:r>
          </a:p>
          <a:p>
            <a:r>
              <a:rPr lang="tr-TR" dirty="0" smtClean="0"/>
              <a:t> Son derece güçlü bir fırtınanın içerisinde ilerleyen uçağa yıldırım düştü ve yangın çıktı. </a:t>
            </a:r>
          </a:p>
          <a:p>
            <a:r>
              <a:rPr lang="tr-TR" dirty="0" smtClean="0"/>
              <a:t> Kanada kopan uçak kontrolden çıktı ve 3 </a:t>
            </a:r>
            <a:r>
              <a:rPr lang="tr-TR" dirty="0" err="1" smtClean="0"/>
              <a:t>km'den</a:t>
            </a:r>
            <a:r>
              <a:rPr lang="tr-TR" dirty="0" smtClean="0"/>
              <a:t> ormana çakıldı. </a:t>
            </a:r>
          </a:p>
          <a:p>
            <a:r>
              <a:rPr lang="tr-TR" dirty="0" smtClean="0"/>
              <a:t> Köprücük kemiği kırılan, omurgası gerilen ve kaval kemiği çatlayan fakat yürüyebilecek durumda olan </a:t>
            </a:r>
            <a:r>
              <a:rPr lang="tr-TR" dirty="0" err="1" smtClean="0"/>
              <a:t>Juliane</a:t>
            </a:r>
            <a:r>
              <a:rPr lang="tr-TR" dirty="0" smtClean="0"/>
              <a:t> kendine geldi, annesine ne olduğunu merak etti ve annesini aramaya başladı.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Tropikal ormanda yürüyen </a:t>
            </a:r>
            <a:r>
              <a:rPr lang="tr-TR" dirty="0" err="1" smtClean="0"/>
              <a:t>Juliane'in</a:t>
            </a:r>
            <a:r>
              <a:rPr lang="tr-TR" dirty="0" smtClean="0"/>
              <a:t> yaralarına sinekler yumurta ve larva bırakmaya başladı. </a:t>
            </a:r>
          </a:p>
          <a:p>
            <a:r>
              <a:rPr lang="tr-TR" dirty="0" smtClean="0"/>
              <a:t>Annesini bulamayan </a:t>
            </a:r>
            <a:r>
              <a:rPr lang="tr-TR" dirty="0" err="1" smtClean="0"/>
              <a:t>Juliane</a:t>
            </a:r>
            <a:r>
              <a:rPr lang="tr-TR" dirty="0" smtClean="0"/>
              <a:t> 10 gün boyunca ormanda yürüdü ve en sonunda bir motor botu buldu. Bottaki benzini, kolunu yiyen larvaları öldürmek için kullandı. </a:t>
            </a:r>
          </a:p>
          <a:p>
            <a:r>
              <a:rPr lang="tr-TR" dirty="0" smtClean="0"/>
              <a:t> Nihayet 11. günde </a:t>
            </a:r>
            <a:r>
              <a:rPr lang="tr-TR" dirty="0" err="1" smtClean="0"/>
              <a:t>Juliane</a:t>
            </a:r>
            <a:r>
              <a:rPr lang="tr-TR" dirty="0" smtClean="0"/>
              <a:t>, yardım için birilerine ulaşabildi. </a:t>
            </a:r>
          </a:p>
          <a:p>
            <a:r>
              <a:rPr lang="tr-TR" dirty="0" smtClean="0"/>
              <a:t>Uçağın düştüğünü öğrenen yetkililer arama başlattı ve kazanın ardından yaklaşık 3 hafta sonra enkaza ulaşıldı. </a:t>
            </a:r>
          </a:p>
          <a:p>
            <a:r>
              <a:rPr lang="tr-TR" dirty="0" smtClean="0"/>
              <a:t> Yapılan araştırmalarda, </a:t>
            </a:r>
            <a:r>
              <a:rPr lang="tr-TR" dirty="0" err="1" smtClean="0"/>
              <a:t>Juliane'in</a:t>
            </a:r>
            <a:r>
              <a:rPr lang="tr-TR" dirty="0" smtClean="0"/>
              <a:t> annesinin de kazadan kurtulduğu fakat günler boyunca aç ve susuz kaldığı için yaşamını yitirdiği ortaya çıkarıldı. 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Juliane’nin</a:t>
            </a:r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annesinden farklı olan özelliği neydi?</a:t>
            </a:r>
            <a:endParaRPr lang="tr-T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57356" y="274638"/>
            <a:ext cx="7076332" cy="1143000"/>
          </a:xfrm>
        </p:spPr>
        <p:txBody>
          <a:bodyPr>
            <a:normAutofit/>
          </a:bodyPr>
          <a:lstStyle/>
          <a:p>
            <a:r>
              <a:rPr lang="tr-TR" sz="6000" dirty="0" err="1" smtClean="0"/>
              <a:t>Nick</a:t>
            </a:r>
            <a:r>
              <a:rPr lang="tr-TR" sz="6000" dirty="0" smtClean="0"/>
              <a:t> </a:t>
            </a:r>
            <a:r>
              <a:rPr lang="tr-TR" sz="6000" dirty="0" err="1" smtClean="0"/>
              <a:t>Vujicic</a:t>
            </a:r>
            <a:endParaRPr lang="tr-TR" sz="6000" dirty="0"/>
          </a:p>
        </p:txBody>
      </p:sp>
      <p:pic>
        <p:nvPicPr>
          <p:cNvPr id="4" name="3 İçerik Yer Tutucusu" descr="article-1196755-058DC96B000005DC-374_306x5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1428736"/>
            <a:ext cx="3143272" cy="4473146"/>
          </a:xfrm>
        </p:spPr>
      </p:pic>
      <p:sp>
        <p:nvSpPr>
          <p:cNvPr id="5" name="4 Metin kutusu"/>
          <p:cNvSpPr txBox="1"/>
          <p:nvPr/>
        </p:nvSpPr>
        <p:spPr>
          <a:xfrm>
            <a:off x="1857356" y="1500174"/>
            <a:ext cx="32861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Nick</a:t>
            </a:r>
            <a:r>
              <a:rPr lang="tr-TR" sz="2800" dirty="0" smtClean="0"/>
              <a:t> </a:t>
            </a:r>
            <a:r>
              <a:rPr lang="tr-TR" sz="2800" dirty="0" err="1" smtClean="0"/>
              <a:t>Vujicic</a:t>
            </a:r>
            <a:r>
              <a:rPr lang="tr-TR" sz="2800" dirty="0" smtClean="0"/>
              <a:t>, nadir görülen bir bozukluk olan </a:t>
            </a:r>
            <a:r>
              <a:rPr lang="tr-TR" sz="2800" dirty="0" err="1" smtClean="0"/>
              <a:t>tetra</a:t>
            </a:r>
            <a:r>
              <a:rPr lang="tr-TR" sz="2800" dirty="0" smtClean="0"/>
              <a:t>-</a:t>
            </a:r>
            <a:r>
              <a:rPr lang="tr-TR" sz="2800" dirty="0" err="1" smtClean="0"/>
              <a:t>amelia</a:t>
            </a:r>
            <a:r>
              <a:rPr lang="tr-TR" sz="2800" dirty="0" smtClean="0"/>
              <a:t> sendromu sonucu kolları ve bacakları olmadan 4 Aralık 1982 yılında dünyaya gelmiştir. Şu an 39 yaşında olan </a:t>
            </a:r>
            <a:r>
              <a:rPr lang="tr-TR" sz="24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Vujicic</a:t>
            </a:r>
            <a:r>
              <a:rPr lang="tr-T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sizce ne yapıyordur?</a:t>
            </a:r>
            <a:endParaRPr lang="tr-TR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774</TotalTime>
  <Words>1092</Words>
  <PresentationFormat>Ekran Gösterisi (4:3)</PresentationFormat>
  <Paragraphs>114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Gündönümü</vt:lpstr>
      <vt:lpstr>PSİKOLOJİK SAĞLAMLIK</vt:lpstr>
      <vt:lpstr>Bu Canlıyı Tanıyor Musunuz?</vt:lpstr>
      <vt:lpstr>Slayt 3</vt:lpstr>
      <vt:lpstr>Peki Nasıl Bu Kadar Dayanıklı Olabiliyor?</vt:lpstr>
      <vt:lpstr>Resiliens</vt:lpstr>
      <vt:lpstr>Psikolojik Sağlamlık Nedir?</vt:lpstr>
      <vt:lpstr>Juliane ve Annesi</vt:lpstr>
      <vt:lpstr>Slayt 8</vt:lpstr>
      <vt:lpstr>Nick Vujicic</vt:lpstr>
      <vt:lpstr>Risk Faktörleri </vt:lpstr>
      <vt:lpstr>Koruyucu Faktörler</vt:lpstr>
      <vt:lpstr>Olumlu Sonuçlar</vt:lpstr>
      <vt:lpstr>Nick Vujicic’in Hayatı Nasıl Devam Etti?</vt:lpstr>
      <vt:lpstr>Nick Vujicic’in Hayatı Nasıl Devam Etti?</vt:lpstr>
      <vt:lpstr>Nick Vujicic’in Hayatı Nasıl Devam Etti?</vt:lpstr>
      <vt:lpstr>Nick Vujicic’in Hayatı Nasıl Devam Etti?</vt:lpstr>
      <vt:lpstr>Nick Vujicic’in Hayatı Nasıl Devam Etti?</vt:lpstr>
      <vt:lpstr>Nick Vujicic’in Hayatı Nasıl Devam Etti?</vt:lpstr>
      <vt:lpstr>Nick Vujicic’in Hayatı Nasıl Devam Etti?</vt:lpstr>
      <vt:lpstr>Nick Vujicic’in Hayatı Nasıl Devam Etti?</vt:lpstr>
      <vt:lpstr>Nick Vujicic’in Hayatı Nasıl Devam Etti?</vt:lpstr>
      <vt:lpstr>Nick Vujicic’in Hayatı Nasıl Devam Etti?</vt:lpstr>
      <vt:lpstr>Peki Sizce Vujicic’in Hayatını Değiştiren Şey Nedir?</vt:lpstr>
      <vt:lpstr>Psikolojik Dayanıklılık artar mı?</vt:lpstr>
      <vt:lpstr>Yasemin DALKILIÇ</vt:lpstr>
      <vt:lpstr>Neler Yapabiliriz?</vt:lpstr>
      <vt:lpstr>1- Kendinize Güvenin</vt:lpstr>
      <vt:lpstr>2- Yalnız Kaldığınız Zamanı Azaltın</vt:lpstr>
      <vt:lpstr>3- Farkındalığınızı Geliştirin</vt:lpstr>
      <vt:lpstr>4-Büyük Hedefler İçin Küçük Adımlar</vt:lpstr>
      <vt:lpstr>Hedeflerini Somutlaştır (Smart Goals)</vt:lpstr>
      <vt:lpstr>Psikolojik Sağlamlığı Pekiştiren Temalar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PSİKOLOJİK SAĞLAMLIK</dc:title>
  <dc:creator>rhbr</dc:creator>
  <cp:lastModifiedBy>rhbr</cp:lastModifiedBy>
  <cp:revision>46</cp:revision>
  <dcterms:created xsi:type="dcterms:W3CDTF">2022-02-10T07:04:58Z</dcterms:created>
  <dcterms:modified xsi:type="dcterms:W3CDTF">2022-02-28T08:00:43Z</dcterms:modified>
</cp:coreProperties>
</file>